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2" d="100"/>
          <a:sy n="102" d="100"/>
        </p:scale>
        <p:origin x="108" y="4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slideLayout" Target="../slideLayouts/slideLayout1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image" Target="../media/image3.svg"/><Relationship Id="rId5" Type="http://schemas.openxmlformats.org/officeDocument/2006/relationships/tags" Target="../tags/tag17.xml"/><Relationship Id="rId10" Type="http://schemas.openxmlformats.org/officeDocument/2006/relationships/slideLayout" Target="../slideLayouts/slideLayout1.xml"/><Relationship Id="rId4" Type="http://schemas.openxmlformats.org/officeDocument/2006/relationships/tags" Target="../tags/tag16.xml"/><Relationship Id="rId9" Type="http://schemas.openxmlformats.org/officeDocument/2006/relationships/tags" Target="../tags/tag2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010.11929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bm.ltongyu.fun/" TargetMode="Externa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notes={`大家好，今天我汇报的题目是 Vision Transformer。开场先说结论：老师布置的三件事都完成了——程序完整跑通并训练出结果；在代码里找到了 Q、K、V；找到了五个超参数。接下来我按&quot;先讲原理、再看代码、最后看效果&quot;的顺序来讲。`}&gt;&#10;  &lt;Box style={{ width: 1280, height: 720, position: 'relative', background: 'linear-gradient(160deg, #0C0C16 0%, #14102E 60%, #0C0C16 100%)', overflow: 'hidden' }}&gt;&#10;    &lt;Image src=&quot;assets/cover_bg.png&quot; style={{ position: 'absolute', top: 0, left: 0, width: 1280, height: 720, objectFit: 'cover', opacity: 0.9 }} /&gt;&#10;    &lt;Box style={{ position: 'absolute', bottom: 0, left: 0, width: 1280, height: 360, background: 'linear-gradient(180deg, rgba(12,12,22,0) 0%, rgba(12,12,22,0.88) 70%, rgba(12,12,22,0.98) 100%)' }} /&gt;&#10;    &lt;Box style={{ position: 'absolute', right: 0, bottom: 0, width: 320, height: 120, background: 'rgba(12,12,22,0.9)', filter: 'blur(10px)' }} /&gt;&#10;&#10;    &lt;Box style={{ position: 'absolute', left: 80, bottom: 104, flexDirection: 'column', gap: 20 }}&gt;&#10;      &lt;Text style={{ fontSize: 19, color: '#86868B', letterSpacing: 6 }}&gt;VIT · CIFAR-10 · 从零实现&lt;/Text&gt;&#10;      &lt;Text style={{ fontSize: 86, fontWeight: 'bold', backgroundImage: 'linear-gradient(180deg, #FFFFFF 0%, #B8B8C4 100%)', backgroundClip: 'text', color: 'transparent', lineHeight: 1.1 }}&gt;&#10;        Vision Transformer&#10;      &lt;/Text&gt;&#10;      &lt;Text style={{ fontSize: 29, fontWeight: 'bold', backgroundImage: 'linear-gradient(135deg, #3B82F6 0%, #8B5CF6 100%)', backgroundClip: 'text', color: 'transparent' }}&gt;&#10;        今天讲四件事：原理 → 代码 → 参数 → 效果&#10;      &lt;/Text&gt;&#10;      &lt;Box style={{ flexDirection: 'row', gap: 14, marginTop: 4 }}&gt;&#10;        &lt;Box style={{ background: 'rgba(59,130,246,0.15)', border: '1px solid rgba(59,130,246,0.5)', borderRadius: 10, padding: '8px 16px' }}&gt;&#10;          &lt;Text style={{ fontSize: 15, color: '#DBEAFE' }}&gt;① 程序跑通 → &lt;Text style={{ fontWeight: 'bold', color: '#4ADE80' }}&gt;✓ 82.58%&lt;/Text&gt;&lt;/Text&gt;&#10;        &lt;/Box&gt;&#10;        &lt;Box style={{ background: 'rgba(139,92,246,0.15)', border: '1px solid rgba(139,92,246,0.5)', borderRadius: 10, padding: '8px 16px' }}&gt;&#10;          &lt;Text style={{ fontSize: 15, color: '#EDE9FE' }}&gt;② 找出 Q·K·V → &lt;Text style={{ fontWeight: 'bold', color: '#4ADE80' }}&gt;✓ model.py L43-61&lt;/Text&gt;&lt;/Text&gt;&#10;        &lt;/Box&gt;&#10;        &lt;Box style={{ background: 'rgba(139,92,246,0.15)', border: '1px solid rgba(139,92,246,0.5)', borderRadius: 10, padding: '8px 16px' }}&gt;&#10;          &lt;Text style={{ fontSize: 15, color: '#EDE9FE' }}&gt;③ 5 个超参数 → &lt;Text style={{ fontWeight: 'bold', color: '#4ADE80' }}&gt;✓ config.py&lt;/Text&gt;&lt;/Text&gt;&#10;        &lt;/Box&gt;&#10;      &lt;/Box&gt;&#10;    &lt;/Box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C0C16"/>
              </a:gs>
              <a:gs pos="60000">
                <a:srgbClr val="14102E"/>
              </a:gs>
              <a:gs pos="100000">
                <a:srgbClr val="0C0C16"/>
              </a:gs>
            </a:gsLst>
            <a:lin ang="4200000" scaled="1"/>
          </a:gradFill>
        </p:spPr>
        <p:txBody>
          <a:bodyPr/>
          <a:lstStyle/>
          <a:p>
            <a:endParaRPr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alphaModFix amt="90000"/>
          </a:blip>
          <a:srcRect t="7812" b="78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gradFill>
            <a:gsLst>
              <a:gs pos="0">
                <a:srgbClr val="0C0C16">
                  <a:alpha val="0"/>
                </a:srgbClr>
              </a:gs>
              <a:gs pos="70000">
                <a:srgbClr val="0C0C16">
                  <a:alpha val="88000"/>
                </a:srgbClr>
              </a:gs>
              <a:gs pos="100000">
                <a:srgbClr val="0C0C16">
                  <a:alpha val="98000"/>
                </a:srgbClr>
              </a:gs>
            </a:gsLst>
            <a:lin ang="5400000" scaled="1"/>
          </a:gradFill>
        </p:spPr>
        <p:txBody>
          <a:bodyPr/>
          <a:lstStyle/>
          <a:p>
            <a:endParaRPr/>
          </a:p>
        </p:txBody>
      </p:sp>
      <p:sp>
        <p:nvSpPr>
          <p:cNvPr id="5" name="矩形 4"/>
          <p:cNvSpPr/>
          <p:nvPr/>
        </p:nvSpPr>
        <p:spPr>
          <a:xfrm>
            <a:off x="9144000" y="5715000"/>
            <a:ext cx="3048000" cy="1143000"/>
          </a:xfrm>
          <a:prstGeom prst="rect">
            <a:avLst/>
          </a:prstGeom>
          <a:solidFill>
            <a:srgbClr val="0C0C16">
              <a:alpha val="90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6" name="文本框 5" descr="{&quot;isTemplate&quot;:true,&quot;type&quot;:&quot;text&quot;}"/>
          <p:cNvSpPr txBox="1"/>
          <p:nvPr/>
        </p:nvSpPr>
        <p:spPr>
          <a:xfrm>
            <a:off x="680579" y="3168022"/>
            <a:ext cx="7839075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425" spc="450" dirty="0">
                <a:solidFill>
                  <a:srgbClr val="86868B"/>
                </a:solidFill>
                <a:latin typeface="微软雅黑" panose="020B0503020204020204" charset="-122"/>
                <a:ea typeface="微软雅黑" panose="020B0503020204020204" charset="-122"/>
              </a:rPr>
              <a:t>VIT · CIFAR-10 · </a:t>
            </a:r>
            <a:r>
              <a:rPr lang="zh-CN" sz="1425" spc="450" dirty="0">
                <a:solidFill>
                  <a:srgbClr val="86868B"/>
                </a:solidFill>
                <a:latin typeface="微软雅黑" panose="020B0503020204020204" charset="-122"/>
                <a:ea typeface="微软雅黑" panose="020B0503020204020204" charset="-122"/>
              </a:rPr>
              <a:t>从零实现</a:t>
            </a:r>
          </a:p>
        </p:txBody>
      </p:sp>
      <p:sp>
        <p:nvSpPr>
          <p:cNvPr id="7" name="文本框 6" descr="{&quot;isTemplate&quot;:true,&quot;type&quot;:&quot;text&quot;}"/>
          <p:cNvSpPr txBox="1"/>
          <p:nvPr/>
        </p:nvSpPr>
        <p:spPr>
          <a:xfrm>
            <a:off x="680580" y="3682066"/>
            <a:ext cx="7839075" cy="10858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10000"/>
              </a:lnSpc>
            </a:pPr>
            <a:r>
              <a:rPr lang="en-US" sz="6450" b="1" dirty="0">
                <a:gradFill>
                  <a:gsLst>
                    <a:gs pos="0">
                      <a:srgbClr val="FFFFFF"/>
                    </a:gs>
                    <a:gs pos="100000">
                      <a:srgbClr val="B8B8C4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Vision Transformer</a:t>
            </a:r>
          </a:p>
        </p:txBody>
      </p:sp>
      <p:sp>
        <p:nvSpPr>
          <p:cNvPr id="8" name="文本框 7" descr="{&quot;isTemplate&quot;:true,&quot;type&quot;:&quot;text&quot;}"/>
          <p:cNvSpPr txBox="1"/>
          <p:nvPr/>
        </p:nvSpPr>
        <p:spPr>
          <a:xfrm>
            <a:off x="762000" y="4981575"/>
            <a:ext cx="7839075" cy="3333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175" b="1" dirty="0">
                <a:gradFill>
                  <a:gsLst>
                    <a:gs pos="0">
                      <a:srgbClr val="3B82F6"/>
                    </a:gs>
                    <a:gs pos="100000">
                      <a:srgbClr val="8B5CF6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今天讲四件事：原理</a:t>
            </a:r>
            <a:r>
              <a:rPr lang="en-US" sz="2175" b="1" dirty="0">
                <a:gradFill>
                  <a:gsLst>
                    <a:gs pos="0">
                      <a:srgbClr val="3B82F6"/>
                    </a:gs>
                    <a:gs pos="100000">
                      <a:srgbClr val="8B5CF6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 → </a:t>
            </a:r>
            <a:r>
              <a:rPr lang="zh-CN" sz="2175" b="1" dirty="0">
                <a:gradFill>
                  <a:gsLst>
                    <a:gs pos="0">
                      <a:srgbClr val="3B82F6"/>
                    </a:gs>
                    <a:gs pos="100000">
                      <a:srgbClr val="8B5CF6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代码</a:t>
            </a:r>
            <a:r>
              <a:rPr lang="en-US" sz="2175" b="1" dirty="0">
                <a:gradFill>
                  <a:gsLst>
                    <a:gs pos="0">
                      <a:srgbClr val="3B82F6"/>
                    </a:gs>
                    <a:gs pos="100000">
                      <a:srgbClr val="8B5CF6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 → </a:t>
            </a:r>
            <a:r>
              <a:rPr lang="zh-CN" sz="2175" b="1" dirty="0">
                <a:gradFill>
                  <a:gsLst>
                    <a:gs pos="0">
                      <a:srgbClr val="3B82F6"/>
                    </a:gs>
                    <a:gs pos="100000">
                      <a:srgbClr val="8B5CF6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参数</a:t>
            </a:r>
            <a:r>
              <a:rPr lang="en-US" sz="2175" b="1" dirty="0">
                <a:gradFill>
                  <a:gsLst>
                    <a:gs pos="0">
                      <a:srgbClr val="3B82F6"/>
                    </a:gs>
                    <a:gs pos="100000">
                      <a:srgbClr val="8B5CF6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 → </a:t>
            </a:r>
            <a:r>
              <a:rPr lang="zh-CN" sz="2175" b="1" dirty="0">
                <a:gradFill>
                  <a:gsLst>
                    <a:gs pos="0">
                      <a:srgbClr val="3B82F6"/>
                    </a:gs>
                    <a:gs pos="100000">
                      <a:srgbClr val="8B5CF6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效果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762000" y="5543550"/>
            <a:ext cx="2281825" cy="323850"/>
          </a:xfrm>
          <a:prstGeom prst="roundRect">
            <a:avLst>
              <a:gd name="adj" fmla="val 29412"/>
            </a:avLst>
          </a:prstGeom>
          <a:solidFill>
            <a:srgbClr val="3B82F6">
              <a:alpha val="15000"/>
            </a:srgbClr>
          </a:solidFill>
          <a:ln w="12700">
            <a:solidFill>
              <a:srgbClr val="3B82F6">
                <a:alpha val="5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文本框 9" descr="{&quot;isTemplate&quot;:true,&quot;type&quot;:&quot;text&quot;}"/>
          <p:cNvSpPr txBox="1"/>
          <p:nvPr/>
        </p:nvSpPr>
        <p:spPr>
          <a:xfrm>
            <a:off x="1033006" y="5630412"/>
            <a:ext cx="1666875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125" dirty="0">
                <a:solidFill>
                  <a:srgbClr val="DBEAFE"/>
                </a:solidFill>
                <a:latin typeface="微软雅黑" panose="020B0503020204020204" charset="-122"/>
                <a:ea typeface="微软雅黑" panose="020B0503020204020204" charset="-122"/>
              </a:rPr>
              <a:t>① </a:t>
            </a:r>
            <a:r>
              <a:rPr lang="zh-CN" sz="1125" dirty="0">
                <a:solidFill>
                  <a:srgbClr val="DBEAFE"/>
                </a:solidFill>
                <a:latin typeface="微软雅黑" panose="020B0503020204020204" charset="-122"/>
                <a:ea typeface="微软雅黑" panose="020B0503020204020204" charset="-122"/>
              </a:rPr>
              <a:t>程序跑通</a:t>
            </a:r>
            <a:r>
              <a:rPr lang="en-US" sz="1125" dirty="0">
                <a:solidFill>
                  <a:srgbClr val="DBEAFE"/>
                </a:solidFill>
                <a:latin typeface="微软雅黑" panose="020B0503020204020204" charset="-122"/>
                <a:ea typeface="微软雅黑" panose="020B0503020204020204" charset="-122"/>
              </a:rPr>
              <a:t> → ✓ 82.58%</a:t>
            </a:r>
          </a:p>
        </p:txBody>
      </p:sp>
      <p:sp>
        <p:nvSpPr>
          <p:cNvPr id="11" name="圆角矩形 10"/>
          <p:cNvSpPr/>
          <p:nvPr/>
        </p:nvSpPr>
        <p:spPr>
          <a:xfrm>
            <a:off x="3356324" y="5544333"/>
            <a:ext cx="3047999" cy="323850"/>
          </a:xfrm>
          <a:prstGeom prst="roundRect">
            <a:avLst>
              <a:gd name="adj" fmla="val 29412"/>
            </a:avLst>
          </a:prstGeom>
          <a:solidFill>
            <a:srgbClr val="8B5CF6">
              <a:alpha val="15000"/>
            </a:srgbClr>
          </a:solidFill>
          <a:ln w="12700">
            <a:solidFill>
              <a:srgbClr val="8B5CF6">
                <a:alpha val="5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文本框 11" descr="{&quot;isTemplate&quot;:true,&quot;type&quot;:&quot;text&quot;}"/>
          <p:cNvSpPr txBox="1"/>
          <p:nvPr/>
        </p:nvSpPr>
        <p:spPr>
          <a:xfrm>
            <a:off x="3663080" y="5634364"/>
            <a:ext cx="2447925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125" dirty="0">
                <a:solidFill>
                  <a:srgbClr val="EDE9FE"/>
                </a:solidFill>
                <a:latin typeface="微软雅黑" panose="020B0503020204020204" charset="-122"/>
                <a:ea typeface="微软雅黑" panose="020B0503020204020204" charset="-122"/>
              </a:rPr>
              <a:t>② </a:t>
            </a:r>
            <a:r>
              <a:rPr lang="zh-CN" sz="1125" dirty="0">
                <a:solidFill>
                  <a:srgbClr val="EDE9FE"/>
                </a:solidFill>
                <a:latin typeface="微软雅黑" panose="020B0503020204020204" charset="-122"/>
                <a:ea typeface="微软雅黑" panose="020B0503020204020204" charset="-122"/>
              </a:rPr>
              <a:t>找出</a:t>
            </a:r>
            <a:r>
              <a:rPr lang="en-US" sz="1125" dirty="0">
                <a:solidFill>
                  <a:srgbClr val="EDE9FE"/>
                </a:solidFill>
                <a:latin typeface="微软雅黑" panose="020B0503020204020204" charset="-122"/>
                <a:ea typeface="微软雅黑" panose="020B0503020204020204" charset="-122"/>
              </a:rPr>
              <a:t> Q·K·V → ✓ model.py L43-61</a:t>
            </a:r>
          </a:p>
        </p:txBody>
      </p:sp>
      <p:sp>
        <p:nvSpPr>
          <p:cNvPr id="13" name="圆角矩形 12"/>
          <p:cNvSpPr/>
          <p:nvPr/>
        </p:nvSpPr>
        <p:spPr>
          <a:xfrm>
            <a:off x="6769013" y="5532430"/>
            <a:ext cx="2614939" cy="323850"/>
          </a:xfrm>
          <a:prstGeom prst="roundRect">
            <a:avLst>
              <a:gd name="adj" fmla="val 29412"/>
            </a:avLst>
          </a:prstGeom>
          <a:solidFill>
            <a:srgbClr val="8B5CF6">
              <a:alpha val="15000"/>
            </a:srgbClr>
          </a:solidFill>
          <a:ln w="12700">
            <a:solidFill>
              <a:srgbClr val="8B5CF6">
                <a:alpha val="5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文本框 13" descr="{&quot;isTemplate&quot;:true,&quot;type&quot;:&quot;text&quot;}"/>
          <p:cNvSpPr txBox="1"/>
          <p:nvPr/>
        </p:nvSpPr>
        <p:spPr>
          <a:xfrm>
            <a:off x="7109694" y="5608630"/>
            <a:ext cx="1933575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125" dirty="0">
                <a:solidFill>
                  <a:srgbClr val="EDE9FE"/>
                </a:solidFill>
                <a:latin typeface="微软雅黑" panose="020B0503020204020204" charset="-122"/>
                <a:ea typeface="微软雅黑" panose="020B0503020204020204" charset="-122"/>
              </a:rPr>
              <a:t>③ 5 </a:t>
            </a:r>
            <a:r>
              <a:rPr lang="zh-CN" sz="1125" dirty="0">
                <a:solidFill>
                  <a:srgbClr val="EDE9FE"/>
                </a:solidFill>
                <a:latin typeface="微软雅黑" panose="020B0503020204020204" charset="-122"/>
                <a:ea typeface="微软雅黑" panose="020B0503020204020204" charset="-122"/>
              </a:rPr>
              <a:t>个超参数</a:t>
            </a:r>
            <a:r>
              <a:rPr lang="en-US" sz="1125" dirty="0">
                <a:solidFill>
                  <a:srgbClr val="EDE9FE"/>
                </a:solidFill>
                <a:latin typeface="微软雅黑" panose="020B0503020204020204" charset="-122"/>
                <a:ea typeface="微软雅黑" panose="020B0503020204020204" charset="-122"/>
              </a:rPr>
              <a:t> → ✓ config.py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5159EBE-A9FE-555E-0795-A33F1125559E}"/>
              </a:ext>
            </a:extLst>
          </p:cNvPr>
          <p:cNvSpPr txBox="1"/>
          <p:nvPr/>
        </p:nvSpPr>
        <p:spPr>
          <a:xfrm>
            <a:off x="6467475" y="4958834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主讲人：</a:t>
            </a:r>
            <a:r>
              <a:rPr lang="en-US" altLang="zh-CN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Z</a:t>
            </a:r>
            <a:r>
              <a:rPr lang="zh-CN" altLang="en-US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智能</a:t>
            </a:r>
            <a:r>
              <a:rPr lang="en-US" altLang="zh-CN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253 </a:t>
            </a:r>
            <a:r>
              <a:rPr lang="zh-CN" altLang="en-US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刘童雨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notes={`先讲背景。Transformer 是 Google 在 2017 年发明的一种神经网络，最早用来做机器翻译。它跟老式神经网络最大的区别，是有一招叫&quot;注意力&quot;：读到一个词的时候，会自动回头找出句子里最相关的词，重点看它。比如读&quot;它&quot;这个字的时候，注意力会指着前面的&quot;猫&quot;——哦，&quot;它&quot;说的是猫。今天的 ChatGPT，底层用的也是这套东西。`}&gt;&#10;  &lt;Box style={{ width: 1280, height: 720, background: 'linear-gradient(180deg, #0C0C16 0%, #12102A 100%)', flexDirection: 'column', padding: '0 70px' }}&gt;&#10;    &lt;Box style={{ height: 110, justifyContent: 'center' }}&gt;&#10;      &lt;Text style={{ fontSize: 50, fontWeight: 'bold', backgroundImage: 'linear-gradient(180deg, #FFFFFF 0%, #B8B8C4 100%)', backgroundClip: 'text', color: 'transparent' }}&gt;Transformer 是什么？&lt;/Text&gt;&#10;    &lt;/Box&gt;&#10;&#10;    &lt;Box style={{ height: 460, flexDirection: 'row', gap: 44 }}&gt;&#10;      {/* 左：三行解释 */}&#10;      &lt;Box style={{ flex: 1, flexDirection: 'column', justifyContent: 'center', gap: 20 }}&gt;&#10;        &lt;Box style={{ flexDirection: 'row', gap: 16, background: 'rgba(245,245,247,0.04)', borderRadius: 12, padding: '16px 20px' }}&gt;&#10;          &lt;Text style={{ fontSize: 24, fontWeight: 'bold', color: '#3B82F6', width: 40 }}&gt;①&lt;/Text&gt;&#10;          &lt;Box style={{ flex: 1, gap: 4 }}&gt;&#10;            &lt;Text style={{ fontSize: 18, fontWeight: 'bold', color: '#F5F5F7' }}&gt;出身：为翻译而生（2017 · Google）&lt;/Text&gt;&#10;            &lt;Text style={{ fontSize: 14.5, color: '#C7C7CC', lineHeight: 1.55 }}&gt;论文《Attention Is All You Need》——注意力就是它全部的秘密武器&lt;/Text&gt;&#10;          &lt;/Box&gt;&#10;        &lt;/Box&gt;&#10;        &lt;Box style={{ flexDirection: 'row', gap: 16, background: 'rgba(245,245,247,0.04)', borderRadius: 12, padding: '16px 20px' }}&gt;&#10;          &lt;Text style={{ fontSize: 24, fontWeight: 'bold', color: '#3B82F6', width: 40 }}&gt;②&lt;/Text&gt;&#10;          &lt;Box style={{ flex: 1, gap: 4 }}&gt;&#10;            &lt;Text style={{ fontSize: 18, fontWeight: 'bold', color: '#F5F5F7' }}&gt;核心：注意力机制（Attention）&lt;/Text&gt;&#10;            &lt;Text style={{ fontSize: 14.5, color: '#C7C7CC', lineHeight: 1.55 }}&gt;读到一个词，自动找出句子里最相关的词重点看——比如看到&quot;它&quot;，就回头看&quot;猫&quot;&lt;/Text&gt;&#10;          &lt;/Box&gt;&#10;        &lt;/Box&gt;&#10;        &lt;Box style={{ flexDirection: 'row', gap: 16, background: 'rgba(245,245,247,0.04)', borderRadius: 12, padding: '16px 20px' }}&gt;&#10;          &lt;Text style={{ fontSize: 24, fontWeight: 'bold', color: '#8B5CF6', width: 40 }}&gt;③&lt;/Text&gt;&#10;          &lt;Box style={{ flex: 1, gap: 4 }}&gt;&#10;            &lt;Text style={{ fontSize: 18, fontWeight: 'bold', color: '#F5F5F7' }}&gt;地位：今天 AI 的地基&lt;/Text&gt;&#10;            &lt;Text style={{ fontSize: 14.5, color: '#C7C7CC', lineHeight: 1.55 }}&gt;ChatGPT、BERT 的底层都是 Transformer——学会它，就看懂了大模型的一半&lt;/Text&gt;&#10;          &lt;/Box&gt;&#10;        &lt;/Box&gt;&#10;      &lt;/Box&gt;&#10;&#10;      {/* 右：注意力小图 */}&#10;      &lt;Box style={{ width: 480, alignItems: 'center', justifyContent: 'center' }}&gt;&#10;        &lt;svg width={480} height={300} viewBox=&quot;0 0 480 300&quot;&gt;&#10;          &lt;rect x=&quot;20&quot; y=&quot;30&quot; width=&quot;440&quot; height=&quot;240&quot; rx=&quot;16&quot; fill=&quot;#F8F9FB&quot; stroke=&quot;#CBD5E1&quot; strokeWidth=&quot;1.5&quot; /&gt;&#10;          &lt;text x=&quot;240&quot; y=&quot;66&quot; textAnchor=&quot;middle&quot; fill=&quot;#374151&quot; fontSize=&quot;14&quot; fontWeight=&quot;bold&quot;&gt;例句：小猫 蹭了蹭 它 的 爪子&lt;/text&gt;&#10;          &lt;text x=&quot;240&quot; y=&quot;92&quot; textAnchor=&quot;middle&quot; fill=&quot;#6B7280&quot; fontSize=&quot;12&quot;&gt;读&quot;它&quot;时，注意力的箭头指向&quot;小猫&quot;&lt;/text&gt;&#10;          {/* 词块 */}&#10;          {[['小猫', 48, '#C6E5C8'], ['蹭了蹭', 128, '#E8E8EC'], ['它', 232, '#FDE9D2'], ['的', 288, '#E8E8EC'], ['爪子', 336, '#E8E8EC']].map((w, i) =&gt; (&#10;            &lt;g key={i}&gt;&#10;              &lt;rect x={w[1]} y=&quot;120&quot; width={w[2] === '#E8E8EC' ? 48 : 72} height=&quot;40&quot; rx=&quot;8&quot; fill={w[2]} stroke=&quot;#9CA3AF&quot; /&gt;&#10;              &lt;text x={w[1] + (w[2] === '#E8E8EC' ? 24 : 36)} y=&quot;146&quot; textAnchor=&quot;middle&quot; fill=&quot;#1F2937&quot; fontSize=&quot;15&quot; fontWeight=&quot;bold&quot;&gt;{w[0]}&lt;/text&gt;&#10;            &lt;/g&gt;&#10;          ))}&#10;          {/* 注意力弧线：它 -&gt; 小猫 */}&#10;          &lt;path d=&quot;M 258 118 C 240 60 110 60 88 116&quot; fill=&quot;none&quot; stroke=&quot;#3B82F6&quot; strokeWidth=&quot;2.5&quot; marker-end=&quot;url(#arr)&quot; opacity=&quot;0.9&quot; /&gt;&#10;          &lt;text x=&quot;170&quot; y=&quot;52&quot; textAnchor=&quot;middle&quot; fill=&quot;#3B82F6&quot; fontSize=&quot;13&quot; fontWeight=&quot;bold&quot;&gt;重点看这里&lt;/text&gt;&#10;          &lt;text x=&quot;240&quot; y=&quot;196&quot; textAnchor=&quot;middle&quot; fill=&quot;#374151&quot; fontSize=&quot;13.5&quot;&gt;注意力 = 读到某处时，自动&quot;回头看&quot;最相关的词&lt;/text&gt;&#10;          &lt;text x=&quot;240&quot; y=&quot;222&quot; textAnchor=&quot;middle&quot; fill=&quot;#6B7280&quot; fontSize=&quot;12.5&quot;&gt;把这套&quot;回头看&quot;变成数学公式，就是 Q · K · V —— 下一页&lt;/text&gt;&#10;          &lt;defs&gt;&#10;            &lt;marker id=&quot;arr&quot; viewBox=&quot;0 0 10 10&quot; refX=&quot;9&quot; refY=&quot;5&quot; markerWidth=&quot;7&quot; markerHeight=&quot;7&quot; orient=&quot;auto-start-reverse&quot;&gt;&#10;              &lt;path d=&quot;M 0 0 L 10 5 L 0 10 z&quot; fill=&quot;#3B82F6&quot; /&gt;&#10;            &lt;/marker&gt;&#10;          &lt;/defs&gt;&#10;        &lt;/svg&gt;&#10;      &lt;/Box&gt;&#10;    &lt;/Box&gt;&#10;&#10;    &lt;Box style={{ height: 52, flexDirection: 'row', alignItems: 'center', gap: 12, background: 'rgba(59,130,246,0.10)', border: '1px solid rgba(59,130,246,0.35)', borderRadius: 12, padding: '0 18px' }}&gt;&#10;      &lt;Text style={{ fontSize: 14, fontWeight: 'bold', color: '#93C5FD' }}&gt;本页一句话&lt;/Text&gt;&#10;      &lt;Text style={{ fontSize: 14.5, color: '#E5E7EB', flex: 1 }}&gt;Transformer 的核心只有一招——注意力机制，下一页拆开看它怎么实现。&lt;/Text&gt;&#10;    &lt;/Box&gt;&#10;    &lt;Box style={{ height: 98, flexDirection: 'row', justifyContent: 'space-between', alignItems: 'flex-end', paddingBottom: 22 }}&gt;&#10;      &lt;Text style={{ fontSize: 13, color: '#6E6E73' }}&gt;ViT · CIFAR-10 · 小白教学版&lt;/Text&gt;&#10;      &lt;Text style={{ fontSize: 13, color: '#6E6E73' }}&gt;02 / 13&lt;/Text&gt;&#10;    &lt;/Box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矩形 12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C0C16"/>
              </a:gs>
              <a:gs pos="100000">
                <a:srgbClr val="12102A"/>
              </a:gs>
            </a:gsLst>
            <a:lin ang="5400000" scaled="1"/>
          </a:gradFill>
        </p:spPr>
        <p:txBody>
          <a:bodyPr/>
          <a:lstStyle/>
          <a:p>
            <a:endParaRPr/>
          </a:p>
        </p:txBody>
      </p:sp>
      <p:sp>
        <p:nvSpPr>
          <p:cNvPr id="125" name="文本框 124" descr="{&quot;isTemplate&quot;:true,&quot;type&quot;:&quot;text&quot;}"/>
          <p:cNvSpPr txBox="1"/>
          <p:nvPr/>
        </p:nvSpPr>
        <p:spPr>
          <a:xfrm>
            <a:off x="666750" y="430530"/>
            <a:ext cx="10858500" cy="571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3750" b="1">
                <a:gradFill>
                  <a:gsLst>
                    <a:gs pos="0">
                      <a:srgbClr val="FFFFFF"/>
                    </a:gs>
                    <a:gs pos="100000">
                      <a:srgbClr val="B8B8C4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Transformer </a:t>
            </a:r>
            <a:r>
              <a:rPr lang="zh-CN" sz="3750" b="1">
                <a:gradFill>
                  <a:gsLst>
                    <a:gs pos="0">
                      <a:srgbClr val="FFFFFF"/>
                    </a:gs>
                    <a:gs pos="100000">
                      <a:srgbClr val="B8B8C4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是什么？</a:t>
            </a:r>
          </a:p>
        </p:txBody>
      </p:sp>
      <p:sp>
        <p:nvSpPr>
          <p:cNvPr id="126" name="圆角矩形 125"/>
          <p:cNvSpPr/>
          <p:nvPr>
            <p:custDataLst>
              <p:tags r:id="rId1"/>
            </p:custDataLst>
          </p:nvPr>
        </p:nvSpPr>
        <p:spPr>
          <a:xfrm>
            <a:off x="666750" y="1704975"/>
            <a:ext cx="5867400" cy="809625"/>
          </a:xfrm>
          <a:prstGeom prst="roundRect">
            <a:avLst>
              <a:gd name="adj" fmla="val 14118"/>
            </a:avLst>
          </a:prstGeom>
          <a:solidFill>
            <a:srgbClr val="F5F5F7">
              <a:alpha val="4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127" name="文本框 126" descr="{&quot;isTemplate&quot;:true,&quot;type&quot;:&quot;text&quot;}"/>
          <p:cNvSpPr txBox="1"/>
          <p:nvPr>
            <p:custDataLst>
              <p:tags r:id="rId2"/>
            </p:custDataLst>
          </p:nvPr>
        </p:nvSpPr>
        <p:spPr>
          <a:xfrm>
            <a:off x="857250" y="1857375"/>
            <a:ext cx="381000" cy="5048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1800" b="1">
                <a:solidFill>
                  <a:srgbClr val="3B82F6"/>
                </a:solidFill>
                <a:latin typeface="微软雅黑" panose="020B0503020204020204" charset="-122"/>
                <a:ea typeface="微软雅黑" panose="020B0503020204020204" charset="-122"/>
              </a:rPr>
              <a:t>①</a:t>
            </a:r>
          </a:p>
        </p:txBody>
      </p:sp>
      <p:sp>
        <p:nvSpPr>
          <p:cNvPr id="128" name="文本框 127" descr="{&quot;isTemplate&quot;:true,&quot;type&quot;:&quot;text&quot;}"/>
          <p:cNvSpPr txBox="1"/>
          <p:nvPr>
            <p:custDataLst>
              <p:tags r:id="rId3"/>
            </p:custDataLst>
          </p:nvPr>
        </p:nvSpPr>
        <p:spPr>
          <a:xfrm>
            <a:off x="1390650" y="1857375"/>
            <a:ext cx="49530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出身：为翻译而生（</a:t>
            </a:r>
            <a:r>
              <a:rPr lang="en-US" sz="1350" b="1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2017 · Google</a:t>
            </a:r>
            <a:r>
              <a:rPr lang="zh-CN" sz="1350" b="1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）</a:t>
            </a:r>
          </a:p>
        </p:txBody>
      </p:sp>
      <p:sp>
        <p:nvSpPr>
          <p:cNvPr id="129" name="文本框 128" descr="{&quot;isTemplate&quot;:true,&quot;type&quot;:&quot;text&quot;}"/>
          <p:cNvSpPr txBox="1"/>
          <p:nvPr>
            <p:custDataLst>
              <p:tags r:id="rId4"/>
            </p:custDataLst>
          </p:nvPr>
        </p:nvSpPr>
        <p:spPr>
          <a:xfrm>
            <a:off x="1390650" y="2105025"/>
            <a:ext cx="495300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5000"/>
              </a:lnSpc>
            </a:pPr>
            <a:r>
              <a:rPr lang="zh-CN" sz="1090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</a:rPr>
              <a:t>论文《</a:t>
            </a:r>
            <a:r>
              <a:rPr lang="en-US" sz="1090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</a:rPr>
              <a:t>Attention Is All You Need</a:t>
            </a:r>
            <a:r>
              <a:rPr lang="zh-CN" sz="1090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</a:rPr>
              <a:t>》——注意力就是它全部的秘密武器</a:t>
            </a:r>
          </a:p>
        </p:txBody>
      </p:sp>
      <p:sp>
        <p:nvSpPr>
          <p:cNvPr id="130" name="圆角矩形 129"/>
          <p:cNvSpPr/>
          <p:nvPr>
            <p:custDataLst>
              <p:tags r:id="rId5"/>
            </p:custDataLst>
          </p:nvPr>
        </p:nvSpPr>
        <p:spPr>
          <a:xfrm>
            <a:off x="666750" y="2705100"/>
            <a:ext cx="5867400" cy="1066800"/>
          </a:xfrm>
          <a:prstGeom prst="roundRect">
            <a:avLst>
              <a:gd name="adj" fmla="val 10714"/>
            </a:avLst>
          </a:prstGeom>
          <a:solidFill>
            <a:srgbClr val="F5F5F7">
              <a:alpha val="4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131" name="文本框 130" descr="{&quot;isTemplate&quot;:true,&quot;type&quot;:&quot;text&quot;}"/>
          <p:cNvSpPr txBox="1"/>
          <p:nvPr>
            <p:custDataLst>
              <p:tags r:id="rId6"/>
            </p:custDataLst>
          </p:nvPr>
        </p:nvSpPr>
        <p:spPr>
          <a:xfrm>
            <a:off x="857250" y="2857500"/>
            <a:ext cx="381000" cy="7620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1800" b="1">
                <a:solidFill>
                  <a:srgbClr val="3B82F6"/>
                </a:solidFill>
                <a:latin typeface="微软雅黑" panose="020B0503020204020204" charset="-122"/>
                <a:ea typeface="微软雅黑" panose="020B0503020204020204" charset="-122"/>
              </a:rPr>
              <a:t>②</a:t>
            </a:r>
          </a:p>
        </p:txBody>
      </p:sp>
      <p:sp>
        <p:nvSpPr>
          <p:cNvPr id="132" name="文本框 131" descr="{&quot;isTemplate&quot;:true,&quot;type&quot;:&quot;text&quot;}"/>
          <p:cNvSpPr txBox="1"/>
          <p:nvPr>
            <p:custDataLst>
              <p:tags r:id="rId7"/>
            </p:custDataLst>
          </p:nvPr>
        </p:nvSpPr>
        <p:spPr>
          <a:xfrm>
            <a:off x="1390650" y="2857500"/>
            <a:ext cx="49530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核心：注意力机制（</a:t>
            </a:r>
            <a:r>
              <a:rPr lang="en-US" sz="1350" b="1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Attention</a:t>
            </a:r>
            <a:r>
              <a:rPr lang="zh-CN" sz="1350" b="1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）</a:t>
            </a:r>
          </a:p>
        </p:txBody>
      </p:sp>
      <p:sp>
        <p:nvSpPr>
          <p:cNvPr id="133" name="文本框 132" descr="{&quot;isTemplate&quot;:true,&quot;type&quot;:&quot;text&quot;}"/>
          <p:cNvSpPr txBox="1"/>
          <p:nvPr>
            <p:custDataLst>
              <p:tags r:id="rId8"/>
            </p:custDataLst>
          </p:nvPr>
        </p:nvSpPr>
        <p:spPr>
          <a:xfrm>
            <a:off x="1390650" y="3105150"/>
            <a:ext cx="5139690" cy="5143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55000"/>
              </a:lnSpc>
            </a:pPr>
            <a:r>
              <a:rPr lang="zh-CN" sz="1090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</a:rPr>
              <a:t>读到一个词，自动找出句子里最相关的词重点看——比如看到</a:t>
            </a:r>
            <a:r>
              <a:rPr lang="en-US" sz="1090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</a:rPr>
              <a:t>"</a:t>
            </a:r>
            <a:r>
              <a:rPr lang="zh-CN" sz="1090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</a:rPr>
              <a:t>它</a:t>
            </a:r>
            <a:r>
              <a:rPr lang="en-US" sz="1090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</a:rPr>
              <a:t>"</a:t>
            </a:r>
            <a:r>
              <a:rPr lang="zh-CN" sz="1090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</a:rPr>
              <a:t>，就回头看</a:t>
            </a:r>
            <a:r>
              <a:rPr lang="en-US" sz="1090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</a:rPr>
              <a:t>"</a:t>
            </a:r>
            <a:r>
              <a:rPr lang="zh-CN" sz="1090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</a:rPr>
              <a:t>猫</a:t>
            </a:r>
            <a:r>
              <a:rPr lang="en-US" sz="1090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</a:rPr>
              <a:t>"</a:t>
            </a:r>
          </a:p>
        </p:txBody>
      </p:sp>
      <p:sp>
        <p:nvSpPr>
          <p:cNvPr id="134" name="圆角矩形 133"/>
          <p:cNvSpPr/>
          <p:nvPr>
            <p:custDataLst>
              <p:tags r:id="rId9"/>
            </p:custDataLst>
          </p:nvPr>
        </p:nvSpPr>
        <p:spPr>
          <a:xfrm>
            <a:off x="666750" y="3962400"/>
            <a:ext cx="5867400" cy="809625"/>
          </a:xfrm>
          <a:prstGeom prst="roundRect">
            <a:avLst>
              <a:gd name="adj" fmla="val 14118"/>
            </a:avLst>
          </a:prstGeom>
          <a:solidFill>
            <a:srgbClr val="F5F5F7">
              <a:alpha val="4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135" name="文本框 134" descr="{&quot;isTemplate&quot;:true,&quot;type&quot;:&quot;text&quot;}"/>
          <p:cNvSpPr txBox="1"/>
          <p:nvPr>
            <p:custDataLst>
              <p:tags r:id="rId10"/>
            </p:custDataLst>
          </p:nvPr>
        </p:nvSpPr>
        <p:spPr>
          <a:xfrm>
            <a:off x="857250" y="4114800"/>
            <a:ext cx="381000" cy="5048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1800" b="1">
                <a:solidFill>
                  <a:srgbClr val="8B5CF6"/>
                </a:solidFill>
                <a:latin typeface="微软雅黑" panose="020B0503020204020204" charset="-122"/>
                <a:ea typeface="微软雅黑" panose="020B0503020204020204" charset="-122"/>
              </a:rPr>
              <a:t>③</a:t>
            </a:r>
          </a:p>
        </p:txBody>
      </p:sp>
      <p:sp>
        <p:nvSpPr>
          <p:cNvPr id="136" name="文本框 135" descr="{&quot;isTemplate&quot;:true,&quot;type&quot;:&quot;text&quot;}"/>
          <p:cNvSpPr txBox="1"/>
          <p:nvPr>
            <p:custDataLst>
              <p:tags r:id="rId11"/>
            </p:custDataLst>
          </p:nvPr>
        </p:nvSpPr>
        <p:spPr>
          <a:xfrm>
            <a:off x="1390650" y="4114800"/>
            <a:ext cx="49530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地位：今天</a:t>
            </a:r>
            <a:r>
              <a:rPr lang="en-US" sz="1350" b="1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 AI </a:t>
            </a:r>
            <a:r>
              <a:rPr lang="zh-CN" sz="1350" b="1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的地基</a:t>
            </a:r>
          </a:p>
        </p:txBody>
      </p:sp>
      <p:sp>
        <p:nvSpPr>
          <p:cNvPr id="137" name="文本框 136" descr="{&quot;isTemplate&quot;:true,&quot;type&quot;:&quot;text&quot;}"/>
          <p:cNvSpPr txBox="1"/>
          <p:nvPr>
            <p:custDataLst>
              <p:tags r:id="rId12"/>
            </p:custDataLst>
          </p:nvPr>
        </p:nvSpPr>
        <p:spPr>
          <a:xfrm>
            <a:off x="1390650" y="4362450"/>
            <a:ext cx="495300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5000"/>
              </a:lnSpc>
            </a:pPr>
            <a:r>
              <a:rPr lang="en-US" sz="1090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</a:rPr>
              <a:t>ChatGPT</a:t>
            </a:r>
            <a:r>
              <a:rPr lang="zh-CN" sz="1090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lang="en-US" sz="1090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</a:rPr>
              <a:t>BERT </a:t>
            </a:r>
            <a:r>
              <a:rPr lang="zh-CN" sz="1090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</a:rPr>
              <a:t>的底层都是</a:t>
            </a:r>
            <a:r>
              <a:rPr lang="en-US" sz="1090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</a:rPr>
              <a:t> Transformer——</a:t>
            </a:r>
            <a:r>
              <a:rPr lang="zh-CN" sz="1090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</a:rPr>
              <a:t>学会它，就看懂了大模型的一半</a:t>
            </a:r>
          </a:p>
        </p:txBody>
      </p:sp>
      <p:pic>
        <p:nvPicPr>
          <p:cNvPr id="138" name="图片 137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953250" y="1809750"/>
            <a:ext cx="4572000" cy="2857500"/>
          </a:xfrm>
          <a:prstGeom prst="rect">
            <a:avLst/>
          </a:prstGeom>
        </p:spPr>
      </p:pic>
      <p:sp>
        <p:nvSpPr>
          <p:cNvPr id="139" name="圆角矩形 138"/>
          <p:cNvSpPr/>
          <p:nvPr/>
        </p:nvSpPr>
        <p:spPr>
          <a:xfrm>
            <a:off x="666750" y="5429250"/>
            <a:ext cx="10858500" cy="495300"/>
          </a:xfrm>
          <a:prstGeom prst="roundRect">
            <a:avLst>
              <a:gd name="adj" fmla="val 23077"/>
            </a:avLst>
          </a:prstGeom>
          <a:solidFill>
            <a:srgbClr val="3B82F6">
              <a:alpha val="10000"/>
            </a:srgbClr>
          </a:solidFill>
          <a:ln w="12700">
            <a:solidFill>
              <a:srgbClr val="3B82F6">
                <a:alpha val="3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0" name="文本框 139" descr="{&quot;isTemplate&quot;:true,&quot;type&quot;:&quot;text&quot;}"/>
          <p:cNvSpPr txBox="1"/>
          <p:nvPr/>
        </p:nvSpPr>
        <p:spPr>
          <a:xfrm>
            <a:off x="838200" y="5600700"/>
            <a:ext cx="6667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93C5FD"/>
                </a:solidFill>
                <a:latin typeface="微软雅黑" panose="020B0503020204020204" charset="-122"/>
                <a:ea typeface="微软雅黑" panose="020B0503020204020204" charset="-122"/>
              </a:rPr>
              <a:t>本页一句话</a:t>
            </a:r>
          </a:p>
        </p:txBody>
      </p:sp>
      <p:sp>
        <p:nvSpPr>
          <p:cNvPr id="141" name="文本框 140" descr="{&quot;isTemplate&quot;:true,&quot;type&quot;:&quot;text&quot;}"/>
          <p:cNvSpPr txBox="1"/>
          <p:nvPr/>
        </p:nvSpPr>
        <p:spPr>
          <a:xfrm>
            <a:off x="1619250" y="5591175"/>
            <a:ext cx="97345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9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Transformer </a:t>
            </a:r>
            <a:r>
              <a:rPr lang="zh-CN" sz="109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的核心只有一招——注意力机制，下一页拆开看它怎么实现。</a:t>
            </a:r>
          </a:p>
        </p:txBody>
      </p:sp>
      <p:sp>
        <p:nvSpPr>
          <p:cNvPr id="143" name="文本框 142" descr="{&quot;isTemplate&quot;:true,&quot;type&quot;:&quot;text&quot;}"/>
          <p:cNvSpPr txBox="1"/>
          <p:nvPr/>
        </p:nvSpPr>
        <p:spPr>
          <a:xfrm>
            <a:off x="11106150" y="6496050"/>
            <a:ext cx="4191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75">
                <a:solidFill>
                  <a:srgbClr val="6E6E73"/>
                </a:solidFill>
                <a:latin typeface="微软雅黑" panose="020B0503020204020204" charset="-122"/>
                <a:ea typeface="微软雅黑" panose="020B0503020204020204" charset="-122"/>
              </a:rPr>
              <a:t>02 / 13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notes={`注意力怎么用数学实现？给每个词发三张卡片：Q 查询——我想找什么；K 索引——我能被怎么找到；V 内容——我真正装的信息。三步：拿 Q 和所有 K 对答案打分，Softmax 把分数变成加起来等于 1 的权重，再按权重把 V 加回来。一句话：Q 问、K 对答案、V 给内容。这套公式出自 2017 年那篇《Attention Is All You Need》。`}&gt;&#10;  &lt;Box style={{ width: 1280, height: 720, background: 'linear-gradient(180deg, #0C0C16 0%, #12102A 100%)', flexDirection: 'column', padding: '0 70px' }}&gt;&#10;    &lt;Box style={{ height: 110, flexDirection: 'row', alignItems: 'center', gap: 18 }}&gt;&#10;      &lt;Text style={{ fontSize: 50, fontWeight: 'bold', backgroundImage: 'linear-gradient(180deg, #FFFFFF 0%, #B8B8C4 100%)', backgroundClip: 'text', color: 'transparent' }}&gt;注意力的心脏：Q · K · V&lt;/Text&gt;&#10;      &lt;Box style={{ background: 'rgba(139,92,246,0.15)', border: '1px solid rgba(139,92,246,0.45)', borderRadius: 20, padding: '6px 16px' }}&gt;&#10;        &lt;Text style={{ fontSize: 13.5, color: '#C4B5FD' }}&gt;公式出处：《Attention Is All You Need》2017&lt;/Text&gt;&#10;      &lt;/Box&gt;&#10;    &lt;/Box&gt;&#10;&#10;    &lt;Box style={{ height: 460, flexDirection: 'row', gap: 40 }}&gt;&#10;      &lt;Box style={{ width: 640, alignItems: 'center', justifyContent: 'center' }}&gt;&#10;        &lt;svg width={640} height={430} viewBox=&quot;0 0 640 430&quot;&gt;&#10;          &lt;circle cx=&quot;320&quot; cy=&quot;140&quot; r=&quot;50&quot; fill=&quot;rgba(59,130,246,0.18)&quot; stroke=&quot;#3B82F6&quot; strokeWidth=&quot;2&quot; /&gt;&#10;          &lt;text x=&quot;320&quot; y=&quot;136&quot; textAnchor=&quot;middle&quot; fill=&quot;#F5F5F7&quot; fontSize=&quot;19&quot; fontWeight=&quot;bold&quot;&gt;Token&lt;/text&gt;&#10;          &lt;text x=&quot;320&quot; y=&quot;160&quot; textAnchor=&quot;middle&quot; fill=&quot;#A5B4FC&quot; fontSize=&quot;13&quot;&gt;带着 Q 去提问&lt;/text&gt;&#10;          &lt;line x1=&quot;292&quot; y1=&quot;184&quot; x2=&quot;140&quot; y2=&quot;286&quot; stroke=&quot;#3B82F6&quot; strokeWidth=&quot;3&quot; opacity=&quot;0.9&quot; /&gt;&#10;          &lt;line x1=&quot;320&quot; y1=&quot;190&quot; x2=&quot;320&quot; y2=&quot;286&quot; stroke=&quot;#3B82F6&quot; strokeWidth=&quot;2&quot; opacity=&quot;0.45&quot; /&gt;&#10;          &lt;line x1=&quot;348&quot; y1=&quot;184&quot; x2=&quot;500&quot; y2=&quot;286&quot; stroke=&quot;#3B82F6&quot; strokeWidth=&quot;1.5&quot; opacity=&quot;0.25&quot; /&gt;&#10;          &lt;g&gt;&#10;            &lt;rect x=&quot;80&quot; y=&quot;286&quot; width=&quot;120&quot; height=&quot;100&quot; rx=&quot;12&quot; fill=&quot;#16162A&quot; stroke=&quot;rgba(245,245,247,0.15)&quot; /&gt;&#10;            &lt;text x=&quot;140&quot; y=&quot;322&quot; textAnchor=&quot;middle&quot; fill=&quot;#3B82F6&quot; fontSize=&quot;15&quot; fontWeight=&quot;bold&quot;&gt;K 强相关&lt;/text&gt;&#10;            &lt;text x=&quot;140&quot; y=&quot;348&quot; textAnchor=&quot;middle&quot; fill=&quot;#8B5CF6&quot; fontSize=&quot;15&quot; fontWeight=&quot;bold&quot;&gt;V 收得多&lt;/text&gt;&#10;            &lt;text x=&quot;140&quot; y=&quot;370&quot; textAnchor=&quot;middle&quot; fill=&quot;#86868B&quot; fontSize=&quot;12&quot;&gt;权重 0.62&lt;/text&gt;&#10;          &lt;/g&gt;&#10;          &lt;g&gt;&#10;            &lt;rect x=&quot;260&quot; y=&quot;286&quot; width=&quot;120&quot; height=&quot;100&quot; rx=&quot;12&quot; fill=&quot;#16162A&quot; stroke=&quot;rgba(245,245,247,0.15)&quot; /&gt;&#10;            &lt;text x=&quot;320&quot; y=&quot;322&quot; textAnchor=&quot;middle&quot; fill=&quot;#3B82F6&quot; fontSize=&quot;15&quot; fontWeight=&quot;bold&quot;&gt;K 一般&lt;/text&gt;&#10;            &lt;text x=&quot;320&quot; y=&quot;348&quot; textAnchor=&quot;middle&quot; fill=&quot;#8B5CF6&quot; fontSize=&quot;15&quot; fontWeight=&quot;bold&quot;&gt;V 少量&lt;/text&gt;&#10;            &lt;text x=&quot;320&quot; y=&quot;370&quot; textAnchor=&quot;middle&quot; fill=&quot;#86868B&quot; fontSize=&quot;12&quot;&gt;权重 0.27&lt;/text&gt;&#10;          &lt;/g&gt;&#10;          &lt;g&gt;&#10;            &lt;rect x=&quot;440&quot; y=&quot;286&quot; width=&quot;120&quot; height=&quot;100&quot; rx=&quot;12&quot; fill=&quot;#16162A&quot; stroke=&quot;rgba(245,245,247,0.15)&quot; /&gt;&#10;            &lt;text x=&quot;500&quot; y=&quot;322&quot; textAnchor=&quot;middle&quot; fill=&quot;#3B82F6&quot; fontSize=&quot;15&quot; fontWeight=&quot;bold&quot;&gt;K 弱相关&lt;/text&gt;&#10;            &lt;text x=&quot;500&quot; y=&quot;348&quot; textAnchor=&quot;middle&quot; fill=&quot;#8B5CF6&quot; fontSize=&quot;15&quot; fontWeight=&quot;bold&quot;&gt;V 几乎忽略&lt;/text&gt;&#10;            &lt;text x=&quot;500&quot; y=&quot;370&quot; textAnchor=&quot;middle&quot; fill=&quot;#86868B&quot; fontSize=&quot;12&quot;&gt;权重 0.11&lt;/text&gt;&#10;          &lt;/g&gt;&#10;          &lt;text x=&quot;320&quot; y=&quot;416&quot; textAnchor=&quot;middle&quot; fill=&quot;#86868B&quot; fontSize=&quot;13&quot;&gt;每个 token 都向全句&quot;提问&quot;，再按相关性收集信息&lt;/text&gt;&#10;        &lt;/svg&gt;&#10;      &lt;/Box&gt;&#10;&#10;      &lt;Box style={{ flex: 1, flexDirection: 'column', justifyContent: 'center', gap: 18 }}&gt;&#10;        &lt;Box style={{ flexDirection: 'row', gap: 14, alignItems: 'flex-start' }}&gt;&#10;          &lt;Text style={{ fontSize: 28, fontWeight: 'bold', color: '#3B82F6', width: 48 }}&gt;Q&lt;/Text&gt;&#10;          &lt;Box style={{ flex: 1, flexDirection: 'column', gap: 3 }}&gt;&#10;            &lt;Text style={{ fontSize: 18, fontWeight: 'bold', color: '#F5F5F7' }}&gt;Query · 查询&lt;/Text&gt;&#10;            &lt;Text style={{ fontSize: 14.5, color: '#C7C7CC', lineHeight: 1.5 }}&gt;白话：我想找什么信息&lt;/Text&gt;&#10;          &lt;/Box&gt;&#10;        &lt;/Box&gt;&#10;        &lt;Box style={{ flexDirection: 'row', gap: 14, alignItems: 'flex-start' }}&gt;&#10;          &lt;Text style={{ fontSize: 28, fontWeight: 'bold', color: '#60A5FA', width: 48 }}&gt;K&lt;/Text&gt;&#10;          &lt;Box style={{ flex: 1, flexDirection: 'column', gap: 3 }}&gt;&#10;            &lt;Text style={{ fontSize: 18, fontWeight: 'bold', color: '#F5F5F7' }}&gt;Key · 键（索引）&lt;/Text&gt;&#10;            &lt;Text style={{ fontSize: 14.5, color: '#C7C7CC', lineHeight: 1.5 }}&gt;白话：我能被怎么找到&lt;/Text&gt;&#10;          &lt;/Box&gt;&#10;        &lt;/Box&gt;&#10;        &lt;Box style={{ flexDirection: 'row', gap: 14, alignItems: 'flex-start' }}&gt;&#10;          &lt;Text style={{ fontSize: 28, fontWeight: 'bold', color: '#8B5CF6', width: 48 }}&gt;V&lt;/Text&gt;&#10;          &lt;Box style={{ flex: 1, flexDirection: 'column', gap: 3 }}&gt;&#10;            &lt;Text style={{ fontSize: 18, fontWeight: 'bold', color: '#F5F5F7' }}&gt;Value · 值（内容）&lt;/Text&gt;&#10;            &lt;Text style={{ fontSize: 14.5, color: '#C7C7CC', lineHeight: 1.5 }}&gt;白话：我真正携带的信息&lt;/Text&gt;&#10;          &lt;/Box&gt;&#10;        &lt;/Box&gt;&#10;        &lt;Box style={{ background: 'rgba(245,245,247,0.05)', border: '1px solid rgba(245,245,247,0.1)', borderRadius: 14, padding: '16px 20px', gap: 8, marginTop: 4 }}&gt;&#10;          &lt;Text style={{ fontSize: 16, color: '#F5F5F7', lineHeight: 1.6 }}&gt;Attention(Q,K,V) = Softmax(QKᵀ/√d)·V&lt;/Text&gt;&#10;          &lt;Text style={{ fontSize: 13.5, color: '#86868B', lineHeight: 1.6 }}&gt;公式白话：Q 和 K 对答案打分 → 分数变权重 → 按权重搬回 V&lt;/Text&gt;&#10;        &lt;/Box&gt;&#10;      &lt;/Box&gt;&#10;    &lt;/Box&gt;&#10;&#10;    &lt;Box style={{ height: 52, flexDirection: 'row', alignItems: 'center', gap: 12, background: 'rgba(59,130,246,0.10)', border: '1px solid rgba(59,130,246,0.35)', borderRadius: 12, padding: '0 18px' }}&gt;&#10;      &lt;Text style={{ fontSize: 14, fontWeight: 'bold', color: '#93C5FD' }}&gt;本页一句话&lt;/Text&gt;&#10;      &lt;Text style={{ fontSize: 14.5, color: '#E5E7EB', flex: 1 }}&gt;注意力三步曲：Q 问、K 对答案、V 给内容——这就是老师要求②要找的 Q·K·V 的原理。&lt;/Text&gt;&#10;    &lt;/Box&gt;&#10;    &lt;Box style={{ height: 98, flexDirection: 'row', justifyContent: 'space-between', alignItems: 'flex-end', paddingBottom: 22 }}&gt;&#10;      &lt;Text style={{ fontSize: 13, color: '#6E6E73' }}&gt;ViT · CIFAR-10 · 小白教学版&lt;/Text&gt;&#10;      &lt;Text style={{ fontSize: 13, color: '#6E6E73' }}&gt;03 / 13&lt;/Text&gt;&#10;    &lt;/Box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矩形 14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C0C16"/>
              </a:gs>
              <a:gs pos="100000">
                <a:srgbClr val="12102A"/>
              </a:gs>
            </a:gsLst>
            <a:lin ang="5400000" scaled="1"/>
          </a:gradFill>
        </p:spPr>
        <p:txBody>
          <a:bodyPr/>
          <a:lstStyle/>
          <a:p>
            <a:endParaRPr/>
          </a:p>
        </p:txBody>
      </p:sp>
      <p:sp>
        <p:nvSpPr>
          <p:cNvPr id="146" name="文本框 145" descr="{&quot;isTemplate&quot;:true,&quot;type&quot;:&quot;text&quot;}"/>
          <p:cNvSpPr txBox="1"/>
          <p:nvPr/>
        </p:nvSpPr>
        <p:spPr>
          <a:xfrm>
            <a:off x="666750" y="390525"/>
            <a:ext cx="5381625" cy="571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3750" b="1">
                <a:gradFill>
                  <a:gsLst>
                    <a:gs pos="0">
                      <a:srgbClr val="FFFFFF"/>
                    </a:gs>
                    <a:gs pos="100000">
                      <a:srgbClr val="B8B8C4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注意力的心脏：</a:t>
            </a:r>
            <a:r>
              <a:rPr lang="en-US" sz="3750" b="1">
                <a:gradFill>
                  <a:gsLst>
                    <a:gs pos="0">
                      <a:srgbClr val="FFFFFF"/>
                    </a:gs>
                    <a:gs pos="100000">
                      <a:srgbClr val="B8B8C4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Q · K · V</a:t>
            </a:r>
          </a:p>
        </p:txBody>
      </p:sp>
      <p:sp>
        <p:nvSpPr>
          <p:cNvPr id="147" name="圆角矩形 146"/>
          <p:cNvSpPr/>
          <p:nvPr/>
        </p:nvSpPr>
        <p:spPr>
          <a:xfrm>
            <a:off x="6219825" y="546100"/>
            <a:ext cx="3057525" cy="276225"/>
          </a:xfrm>
          <a:prstGeom prst="roundRect">
            <a:avLst>
              <a:gd name="adj" fmla="val 68966"/>
            </a:avLst>
          </a:prstGeom>
          <a:solidFill>
            <a:srgbClr val="8B5CF6">
              <a:alpha val="15000"/>
            </a:srgbClr>
          </a:solidFill>
          <a:ln w="12700">
            <a:solidFill>
              <a:srgbClr val="8B5CF6">
                <a:alpha val="4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8" name="文本框 147" descr="{&quot;isTemplate&quot;:true,&quot;type&quot;:&quot;text&quot;}"/>
          <p:cNvSpPr txBox="1"/>
          <p:nvPr/>
        </p:nvSpPr>
        <p:spPr>
          <a:xfrm>
            <a:off x="6372225" y="603250"/>
            <a:ext cx="275272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15">
                <a:solidFill>
                  <a:srgbClr val="C4B5FD"/>
                </a:solidFill>
                <a:latin typeface="微软雅黑" panose="020B0503020204020204" charset="-122"/>
                <a:ea typeface="微软雅黑" panose="020B0503020204020204" charset="-122"/>
              </a:rPr>
              <a:t>公式出处：《</a:t>
            </a:r>
            <a:r>
              <a:rPr lang="en-US" sz="1015">
                <a:solidFill>
                  <a:srgbClr val="C4B5FD"/>
                </a:solidFill>
                <a:latin typeface="微软雅黑" panose="020B0503020204020204" charset="-122"/>
                <a:ea typeface="微软雅黑" panose="020B0503020204020204" charset="-122"/>
              </a:rPr>
              <a:t>Attention Is All You Need</a:t>
            </a:r>
            <a:r>
              <a:rPr lang="zh-CN" sz="1015">
                <a:solidFill>
                  <a:srgbClr val="C4B5FD"/>
                </a:solidFill>
                <a:latin typeface="微软雅黑" panose="020B0503020204020204" charset="-122"/>
                <a:ea typeface="微软雅黑" panose="020B0503020204020204" charset="-122"/>
              </a:rPr>
              <a:t>》</a:t>
            </a:r>
            <a:r>
              <a:rPr lang="en-US" sz="1015">
                <a:solidFill>
                  <a:srgbClr val="C4B5FD"/>
                </a:solidFill>
                <a:latin typeface="微软雅黑" panose="020B0503020204020204" charset="-122"/>
                <a:ea typeface="微软雅黑" panose="020B0503020204020204" charset="-122"/>
              </a:rPr>
              <a:t>2017</a:t>
            </a:r>
          </a:p>
        </p:txBody>
      </p:sp>
      <p:pic>
        <p:nvPicPr>
          <p:cNvPr id="149" name="图片 148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66750" y="1190625"/>
            <a:ext cx="6096000" cy="4095750"/>
          </a:xfrm>
          <a:prstGeom prst="rect">
            <a:avLst/>
          </a:prstGeom>
        </p:spPr>
      </p:pic>
      <p:sp>
        <p:nvSpPr>
          <p:cNvPr id="150" name="文本框 149" descr="{&quot;isTemplate&quot;:true,&quot;type&quot;:&quot;text&quot;}"/>
          <p:cNvSpPr txBox="1"/>
          <p:nvPr>
            <p:custDataLst>
              <p:tags r:id="rId1"/>
            </p:custDataLst>
          </p:nvPr>
        </p:nvSpPr>
        <p:spPr>
          <a:xfrm>
            <a:off x="7143750" y="1762125"/>
            <a:ext cx="457200" cy="3238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100" b="1">
                <a:solidFill>
                  <a:srgbClr val="3B82F6"/>
                </a:solidFill>
                <a:latin typeface="微软雅黑" panose="020B0503020204020204" charset="-122"/>
                <a:ea typeface="微软雅黑" panose="020B0503020204020204" charset="-122"/>
              </a:rPr>
              <a:t>Q</a:t>
            </a:r>
          </a:p>
        </p:txBody>
      </p:sp>
      <p:sp>
        <p:nvSpPr>
          <p:cNvPr id="151" name="文本框 150" descr="{&quot;isTemplate&quot;:true,&quot;type&quot;:&quot;text&quot;}"/>
          <p:cNvSpPr txBox="1"/>
          <p:nvPr>
            <p:custDataLst>
              <p:tags r:id="rId2"/>
            </p:custDataLst>
          </p:nvPr>
        </p:nvSpPr>
        <p:spPr>
          <a:xfrm>
            <a:off x="7734300" y="1762125"/>
            <a:ext cx="379095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350" b="1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Query · </a:t>
            </a:r>
            <a:r>
              <a:rPr lang="zh-CN" sz="1350" b="1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查询</a:t>
            </a:r>
          </a:p>
        </p:txBody>
      </p:sp>
      <p:sp>
        <p:nvSpPr>
          <p:cNvPr id="152" name="文本框 151" descr="{&quot;isTemplate&quot;:true,&quot;type&quot;:&quot;text&quot;}"/>
          <p:cNvSpPr txBox="1"/>
          <p:nvPr>
            <p:custDataLst>
              <p:tags r:id="rId3"/>
            </p:custDataLst>
          </p:nvPr>
        </p:nvSpPr>
        <p:spPr>
          <a:xfrm>
            <a:off x="7734300" y="2000250"/>
            <a:ext cx="379095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090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</a:rPr>
              <a:t>白话：我想找什么信息</a:t>
            </a:r>
          </a:p>
        </p:txBody>
      </p:sp>
      <p:sp>
        <p:nvSpPr>
          <p:cNvPr id="153" name="文本框 152" descr="{&quot;isTemplate&quot;:true,&quot;type&quot;:&quot;text&quot;}"/>
          <p:cNvSpPr txBox="1"/>
          <p:nvPr>
            <p:custDataLst>
              <p:tags r:id="rId4"/>
            </p:custDataLst>
          </p:nvPr>
        </p:nvSpPr>
        <p:spPr>
          <a:xfrm>
            <a:off x="7143750" y="2428875"/>
            <a:ext cx="457200" cy="3238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100" b="1">
                <a:solidFill>
                  <a:srgbClr val="60A5FA"/>
                </a:solidFill>
                <a:latin typeface="微软雅黑" panose="020B0503020204020204" charset="-122"/>
                <a:ea typeface="微软雅黑" panose="020B0503020204020204" charset="-122"/>
              </a:rPr>
              <a:t>K</a:t>
            </a:r>
          </a:p>
        </p:txBody>
      </p:sp>
      <p:sp>
        <p:nvSpPr>
          <p:cNvPr id="154" name="文本框 153" descr="{&quot;isTemplate&quot;:true,&quot;type&quot;:&quot;text&quot;}"/>
          <p:cNvSpPr txBox="1"/>
          <p:nvPr>
            <p:custDataLst>
              <p:tags r:id="rId5"/>
            </p:custDataLst>
          </p:nvPr>
        </p:nvSpPr>
        <p:spPr>
          <a:xfrm>
            <a:off x="7734300" y="2428875"/>
            <a:ext cx="379095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350" b="1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Key · </a:t>
            </a:r>
            <a:r>
              <a:rPr lang="zh-CN" sz="1350" b="1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键（索引）</a:t>
            </a:r>
          </a:p>
        </p:txBody>
      </p:sp>
      <p:sp>
        <p:nvSpPr>
          <p:cNvPr id="155" name="文本框 154" descr="{&quot;isTemplate&quot;:true,&quot;type&quot;:&quot;text&quot;}"/>
          <p:cNvSpPr txBox="1"/>
          <p:nvPr>
            <p:custDataLst>
              <p:tags r:id="rId6"/>
            </p:custDataLst>
          </p:nvPr>
        </p:nvSpPr>
        <p:spPr>
          <a:xfrm>
            <a:off x="7734300" y="2667000"/>
            <a:ext cx="379095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090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</a:rPr>
              <a:t>白话：我能被怎么找到</a:t>
            </a:r>
          </a:p>
        </p:txBody>
      </p:sp>
      <p:sp>
        <p:nvSpPr>
          <p:cNvPr id="156" name="文本框 155" descr="{&quot;isTemplate&quot;:true,&quot;type&quot;:&quot;text&quot;}"/>
          <p:cNvSpPr txBox="1"/>
          <p:nvPr>
            <p:custDataLst>
              <p:tags r:id="rId7"/>
            </p:custDataLst>
          </p:nvPr>
        </p:nvSpPr>
        <p:spPr>
          <a:xfrm>
            <a:off x="7143750" y="3095625"/>
            <a:ext cx="457200" cy="3238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100" b="1">
                <a:solidFill>
                  <a:srgbClr val="8B5CF6"/>
                </a:solidFill>
                <a:latin typeface="微软雅黑" panose="020B0503020204020204" charset="-122"/>
                <a:ea typeface="微软雅黑" panose="020B0503020204020204" charset="-122"/>
              </a:rPr>
              <a:t>V</a:t>
            </a:r>
          </a:p>
        </p:txBody>
      </p:sp>
      <p:sp>
        <p:nvSpPr>
          <p:cNvPr id="157" name="文本框 156" descr="{&quot;isTemplate&quot;:true,&quot;type&quot;:&quot;text&quot;}"/>
          <p:cNvSpPr txBox="1"/>
          <p:nvPr>
            <p:custDataLst>
              <p:tags r:id="rId8"/>
            </p:custDataLst>
          </p:nvPr>
        </p:nvSpPr>
        <p:spPr>
          <a:xfrm>
            <a:off x="7734300" y="3095625"/>
            <a:ext cx="379095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350" b="1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Value · </a:t>
            </a:r>
            <a:r>
              <a:rPr lang="zh-CN" sz="1350" b="1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值（内容）</a:t>
            </a:r>
          </a:p>
        </p:txBody>
      </p:sp>
      <p:sp>
        <p:nvSpPr>
          <p:cNvPr id="158" name="文本框 157" descr="{&quot;isTemplate&quot;:true,&quot;type&quot;:&quot;text&quot;}"/>
          <p:cNvSpPr txBox="1"/>
          <p:nvPr>
            <p:custDataLst>
              <p:tags r:id="rId9"/>
            </p:custDataLst>
          </p:nvPr>
        </p:nvSpPr>
        <p:spPr>
          <a:xfrm>
            <a:off x="7734300" y="3333750"/>
            <a:ext cx="379095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090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</a:rPr>
              <a:t>白话：我真正携带的信息</a:t>
            </a:r>
          </a:p>
        </p:txBody>
      </p:sp>
      <p:sp>
        <p:nvSpPr>
          <p:cNvPr id="159" name="圆角矩形 158"/>
          <p:cNvSpPr/>
          <p:nvPr/>
        </p:nvSpPr>
        <p:spPr>
          <a:xfrm>
            <a:off x="7143750" y="3800475"/>
            <a:ext cx="4381500" cy="923925"/>
          </a:xfrm>
          <a:prstGeom prst="roundRect">
            <a:avLst>
              <a:gd name="adj" fmla="val 14433"/>
            </a:avLst>
          </a:prstGeom>
          <a:solidFill>
            <a:srgbClr val="F5F5F7">
              <a:alpha val="5000"/>
            </a:srgbClr>
          </a:solidFill>
          <a:ln w="12700">
            <a:solidFill>
              <a:srgbClr val="F5F5F7">
                <a:alpha val="1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0" name="文本框 159" descr="{&quot;isTemplate&quot;:true,&quot;type&quot;:&quot;text&quot;}"/>
          <p:cNvSpPr txBox="1"/>
          <p:nvPr/>
        </p:nvSpPr>
        <p:spPr>
          <a:xfrm>
            <a:off x="7334250" y="3952875"/>
            <a:ext cx="4000500" cy="2952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60000"/>
              </a:lnSpc>
            </a:pPr>
            <a:r>
              <a:rPr lang="en-US" sz="1200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Attention(Q,K,V) = Softmax(QKᵀ/√d)·V</a:t>
            </a:r>
          </a:p>
        </p:txBody>
      </p:sp>
      <p:sp>
        <p:nvSpPr>
          <p:cNvPr id="161" name="文本框 160" descr="{&quot;isTemplate&quot;:true,&quot;type&quot;:&quot;text&quot;}"/>
          <p:cNvSpPr txBox="1"/>
          <p:nvPr/>
        </p:nvSpPr>
        <p:spPr>
          <a:xfrm>
            <a:off x="7334250" y="4324350"/>
            <a:ext cx="4000500" cy="2476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60000"/>
              </a:lnSpc>
            </a:pPr>
            <a:r>
              <a:rPr lang="zh-CN" sz="1015">
                <a:solidFill>
                  <a:srgbClr val="86868B"/>
                </a:solidFill>
                <a:latin typeface="微软雅黑" panose="020B0503020204020204" charset="-122"/>
                <a:ea typeface="微软雅黑" panose="020B0503020204020204" charset="-122"/>
              </a:rPr>
              <a:t>公式白话：</a:t>
            </a:r>
            <a:r>
              <a:rPr lang="en-US" sz="1015">
                <a:solidFill>
                  <a:srgbClr val="86868B"/>
                </a:solidFill>
                <a:latin typeface="微软雅黑" panose="020B0503020204020204" charset="-122"/>
                <a:ea typeface="微软雅黑" panose="020B0503020204020204" charset="-122"/>
              </a:rPr>
              <a:t>Q </a:t>
            </a:r>
            <a:r>
              <a:rPr lang="zh-CN" sz="1015">
                <a:solidFill>
                  <a:srgbClr val="86868B"/>
                </a:solidFill>
                <a:latin typeface="微软雅黑" panose="020B0503020204020204" charset="-122"/>
                <a:ea typeface="微软雅黑" panose="020B0503020204020204" charset="-122"/>
              </a:rPr>
              <a:t>和</a:t>
            </a:r>
            <a:r>
              <a:rPr lang="en-US" sz="1015">
                <a:solidFill>
                  <a:srgbClr val="86868B"/>
                </a:solidFill>
                <a:latin typeface="微软雅黑" panose="020B0503020204020204" charset="-122"/>
                <a:ea typeface="微软雅黑" panose="020B0503020204020204" charset="-122"/>
              </a:rPr>
              <a:t> K </a:t>
            </a:r>
            <a:r>
              <a:rPr lang="zh-CN" sz="1015">
                <a:solidFill>
                  <a:srgbClr val="86868B"/>
                </a:solidFill>
                <a:latin typeface="微软雅黑" panose="020B0503020204020204" charset="-122"/>
                <a:ea typeface="微软雅黑" panose="020B0503020204020204" charset="-122"/>
              </a:rPr>
              <a:t>对答案打分</a:t>
            </a:r>
            <a:r>
              <a:rPr lang="en-US" sz="1015">
                <a:solidFill>
                  <a:srgbClr val="86868B"/>
                </a:solidFill>
                <a:latin typeface="微软雅黑" panose="020B0503020204020204" charset="-122"/>
                <a:ea typeface="微软雅黑" panose="020B0503020204020204" charset="-122"/>
              </a:rPr>
              <a:t> → </a:t>
            </a:r>
            <a:r>
              <a:rPr lang="zh-CN" sz="1015">
                <a:solidFill>
                  <a:srgbClr val="86868B"/>
                </a:solidFill>
                <a:latin typeface="微软雅黑" panose="020B0503020204020204" charset="-122"/>
                <a:ea typeface="微软雅黑" panose="020B0503020204020204" charset="-122"/>
              </a:rPr>
              <a:t>分数变权重</a:t>
            </a:r>
            <a:r>
              <a:rPr lang="en-US" sz="1015">
                <a:solidFill>
                  <a:srgbClr val="86868B"/>
                </a:solidFill>
                <a:latin typeface="微软雅黑" panose="020B0503020204020204" charset="-122"/>
                <a:ea typeface="微软雅黑" panose="020B0503020204020204" charset="-122"/>
              </a:rPr>
              <a:t> → </a:t>
            </a:r>
            <a:r>
              <a:rPr lang="zh-CN" sz="1015">
                <a:solidFill>
                  <a:srgbClr val="86868B"/>
                </a:solidFill>
                <a:latin typeface="微软雅黑" panose="020B0503020204020204" charset="-122"/>
                <a:ea typeface="微软雅黑" panose="020B0503020204020204" charset="-122"/>
              </a:rPr>
              <a:t>按权重搬回</a:t>
            </a:r>
            <a:r>
              <a:rPr lang="en-US" sz="1015">
                <a:solidFill>
                  <a:srgbClr val="86868B"/>
                </a:solidFill>
                <a:latin typeface="微软雅黑" panose="020B0503020204020204" charset="-122"/>
                <a:ea typeface="微软雅黑" panose="020B0503020204020204" charset="-122"/>
              </a:rPr>
              <a:t> V</a:t>
            </a:r>
          </a:p>
        </p:txBody>
      </p:sp>
      <p:sp>
        <p:nvSpPr>
          <p:cNvPr id="162" name="圆角矩形 161"/>
          <p:cNvSpPr/>
          <p:nvPr/>
        </p:nvSpPr>
        <p:spPr>
          <a:xfrm>
            <a:off x="666750" y="5600700"/>
            <a:ext cx="10858500" cy="495300"/>
          </a:xfrm>
          <a:prstGeom prst="roundRect">
            <a:avLst>
              <a:gd name="adj" fmla="val 23077"/>
            </a:avLst>
          </a:prstGeom>
          <a:solidFill>
            <a:srgbClr val="3B82F6">
              <a:alpha val="10000"/>
            </a:srgbClr>
          </a:solidFill>
          <a:ln w="12700">
            <a:solidFill>
              <a:srgbClr val="3B82F6">
                <a:alpha val="3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3" name="文本框 162" descr="{&quot;isTemplate&quot;:true,&quot;type&quot;:&quot;text&quot;}"/>
          <p:cNvSpPr txBox="1"/>
          <p:nvPr/>
        </p:nvSpPr>
        <p:spPr>
          <a:xfrm>
            <a:off x="838200" y="5772150"/>
            <a:ext cx="6667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93C5FD"/>
                </a:solidFill>
                <a:latin typeface="微软雅黑" panose="020B0503020204020204" charset="-122"/>
                <a:ea typeface="微软雅黑" panose="020B0503020204020204" charset="-122"/>
              </a:rPr>
              <a:t>本页一句话</a:t>
            </a:r>
          </a:p>
        </p:txBody>
      </p:sp>
      <p:sp>
        <p:nvSpPr>
          <p:cNvPr id="164" name="文本框 163" descr="{&quot;isTemplate&quot;:true,&quot;type&quot;:&quot;text&quot;}"/>
          <p:cNvSpPr txBox="1"/>
          <p:nvPr/>
        </p:nvSpPr>
        <p:spPr>
          <a:xfrm>
            <a:off x="1619250" y="5762625"/>
            <a:ext cx="97345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90" dirty="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注意力三步曲：</a:t>
            </a:r>
            <a:r>
              <a:rPr lang="en-US" sz="1090" dirty="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Q </a:t>
            </a:r>
            <a:r>
              <a:rPr lang="zh-CN" sz="1090" dirty="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问、</a:t>
            </a:r>
            <a:r>
              <a:rPr lang="en-US" sz="1090" dirty="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K </a:t>
            </a:r>
            <a:r>
              <a:rPr lang="zh-CN" sz="1090" dirty="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对答案、</a:t>
            </a:r>
            <a:r>
              <a:rPr lang="en-US" sz="1090" dirty="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V </a:t>
            </a:r>
            <a:r>
              <a:rPr lang="zh-CN" sz="1090" dirty="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给内容——②要找的</a:t>
            </a:r>
            <a:r>
              <a:rPr lang="en-US" sz="1090" dirty="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 Q·K·V </a:t>
            </a:r>
            <a:r>
              <a:rPr lang="zh-CN" sz="1090" dirty="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的原理。</a:t>
            </a:r>
          </a:p>
        </p:txBody>
      </p:sp>
      <p:sp>
        <p:nvSpPr>
          <p:cNvPr id="166" name="文本框 165" descr="{&quot;isTemplate&quot;:true,&quot;type&quot;:&quot;text&quot;}"/>
          <p:cNvSpPr txBox="1"/>
          <p:nvPr/>
        </p:nvSpPr>
        <p:spPr>
          <a:xfrm>
            <a:off x="11106150" y="6496050"/>
            <a:ext cx="4191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75">
                <a:solidFill>
                  <a:srgbClr val="6E6E73"/>
                </a:solidFill>
                <a:latin typeface="微软雅黑" panose="020B0503020204020204" charset="-122"/>
                <a:ea typeface="微软雅黑" panose="020B0503020204020204" charset="-122"/>
              </a:rPr>
              <a:t>03 / 13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notes={`把注意力装进一个完整模块，就是 Transformer Encoder。一个块做两件事：先交流——token 之间通过注意力互相交换信息；再思考——每个 token 独自消化，用一个小两层网络。每件事后面都接残差连接保底，保证信息只叠加不覆盖。这样的块堆 N 层，就是完整的 Transformer。`}&gt;&#10;  &lt;Box style={{ width: 1280, height: 720, background: 'linear-gradient(180deg, #0C0C16 0%, #12102A 100%)', flexDirection: 'column', padding: '0 70px' }}&gt;&#10;    &lt;Box style={{ height: 110, justifyContent: 'center' }}&gt;&#10;      &lt;Text style={{ fontSize: 50, fontWeight: 'bold', backgroundImage: 'linear-gradient(180deg, #FFFFFF 0%, #B8B8C4 100%)', backgroundClip: 'text', color: 'transparent' }}&gt;完整的 Transformer：交流 + 思考&lt;/Text&gt;&#10;    &lt;/Box&gt;&#10;&#10;    &lt;Box style={{ height: 64, justifyContent: 'center' }}&gt;&#10;      &lt;Text style={{ fontSize: 21, fontWeight: 'bold', color: '#F5F5F7', textAlign: 'center' }}&gt;&#10;        一个 Encoder 块只做两件事：&lt;span style={{ color: '#60A5FA' }}&gt;① 交流&lt;/span&gt;（Attention）与&lt;span style={{ color: '#A78BFA' }}&gt;② 思考&lt;/span&gt;（FFN），每件事后加&quot;保底&quot;（残差）—— 堆 N 层&#10;      &lt;/Text&gt;&#10;    &lt;/Box&gt;&#10;&#10;    &lt;Box style={{ height: 290, alignItems: 'center', justifyContent: 'center' }}&gt;&#10;      &lt;svg width={1120} height={280} viewBox=&quot;0 0 1120 280&quot;&gt;&#10;        &lt;text x=&quot;60&quot; y=&quot;145&quot; textAnchor=&quot;middle&quot; fill=&quot;#F5F5F7&quot; fontSize=&quot;17&quot; fontWeight=&quot;bold&quot;&gt;x 输入&lt;/text&gt;&#10;        &lt;rect x=&quot;130&quot; y=&quot;36&quot; width=&quot;400&quot; height=&quot;208&quot; rx=&quot;18&quot; fill=&quot;rgba(59,130,246,0.10)&quot; stroke=&quot;#3B82F6&quot; strokeWidth=&quot;1.5&quot; /&gt;&#10;        &lt;text x=&quot;330&quot; y=&quot;66&quot; textAnchor=&quot;middle&quot; fill=&quot;#93C5FD&quot; fontSize=&quot;15.5&quot; fontWeight=&quot;bold&quot;&gt;① 交流 · Attention 分支&lt;/text&gt;&#10;        &lt;rect x=&quot;160&quot; y=&quot;84&quot; width=&quot;120&quot; height=&quot;40&quot; rx=&quot;8&quot; fill=&quot;#1E2A4A&quot; stroke=&quot;rgba(96,165,250,0.5)&quot; /&gt;&#10;        &lt;text x=&quot;220&quot; y=&quot;110&quot; textAnchor=&quot;middle&quot; fill=&quot;#F5F5F7&quot; fontSize=&quot;14&quot;&gt;LayerNorm&lt;/text&gt;&#10;        &lt;rect x=&quot;310&quot; y=&quot;84&quot; width=&quot;190&quot; height=&quot;40&quot; rx=&quot;8&quot; fill=&quot;#3B82F6&quot; opacity=&quot;0.85&quot; /&gt;&#10;        &lt;text x=&quot;405&quot; y=&quot;110&quot; textAnchor=&quot;middle&quot; fill=&quot;#FFFFFF&quot; fontSize=&quot;14&quot; fontWeight=&quot;bold&quot;&gt;Multi-Head Attention&lt;/text&gt;&#10;        &lt;text x=&quot;330&quot; y=&quot;158&quot; textAnchor=&quot;middle&quot; fill=&quot;#C7C7CC&quot; fontSize=&quot;13&quot;&gt;token 之间互相交换信息：&lt;/text&gt;&#10;        &lt;text x=&quot;330&quot; y=&quot;178&quot; textAnchor=&quot;middle&quot; fill=&quot;#C7C7CC&quot; fontSize=&quot;13&quot;&gt;&quot;你那里有我缺的信息吗？&quot;（Q·K·V 干的活）&lt;/text&gt;&#10;        &lt;text x=&quot;330&quot; y=&quot;216&quot; textAnchor=&quot;middle&quot; fill=&quot;#60A5FA&quot; fontSize=&quot;14&quot; fontWeight=&quot;bold&quot;&gt;⊕ 残差 = 保底：新信息只叠加、不覆盖&lt;/text&gt;&#10;        &lt;rect x=&quot;590&quot; y=&quot;36&quot; width=&quot;400&quot; height=&quot;208&quot; rx=&quot;18&quot; fill=&quot;rgba(139,92,246,0.10)&quot; stroke=&quot;#8B5CF6&quot; strokeWidth=&quot;1.5&quot; /&gt;&#10;        &lt;text x=&quot;790&quot; y=&quot;66&quot; textAnchor=&quot;middle&quot; fill=&quot;#C4B5FD&quot; fontSize=&quot;15.5&quot; fontWeight=&quot;bold&quot;&gt;② 思考 · FFN 分支&lt;/text&gt;&#10;        &lt;rect x=&quot;620&quot; y=&quot;84&quot; width=&quot;120&quot; height=&quot;40&quot; rx=&quot;8&quot; fill=&quot;#2A1E4A&quot; stroke=&quot;rgba(167,139,250,0.5)&quot; /&gt;&#10;        &lt;text x=&quot;680&quot; y=&quot;110&quot; textAnchor=&quot;middle&quot; fill=&quot;#F5F5F7&quot; fontSize=&quot;14&quot;&gt;LayerNorm&lt;/text&gt;&#10;        &lt;rect x=&quot;770&quot; y=&quot;84&quot; width=&quot;190&quot; height=&quot;40&quot; rx=&quot;8&quot; fill=&quot;#8B5CF6&quot; opacity=&quot;0.8&quot; /&gt;&#10;        &lt;text x=&quot;865&quot; y=&quot;110&quot; textAnchor=&quot;middle&quot; fill=&quot;#FFFFFF&quot; fontSize=&quot;14&quot; fontWeight=&quot;bold&quot;&gt;FFN（两层小网络）&lt;/text&gt;&#10;        &lt;text x=&quot;790&quot; y=&quot;158&quot; textAnchor=&quot;middle&quot; fill=&quot;#C7C7CC&quot; fontSize=&quot;13&quot;&gt;每个 token 独自消化刚收到的信息：&lt;/text&gt;&#10;        &lt;text x=&quot;790&quot; y=&quot;178&quot; textAnchor=&quot;middle&quot; fill=&quot;#C7C7CC&quot; fontSize=&quot;13&quot;&gt;先放大再压缩，做非线性加工&lt;/text&gt;&#10;        &lt;text x=&quot;790&quot; y=&quot;216&quot; textAnchor=&quot;middle&quot; fill=&quot;#A78BFA&quot; fontSize=&quot;14&quot; fontWeight=&quot;bold&quot;&gt;⊕ 残差 = 保底：训练更深也稳定&lt;/text&gt;&#10;        &lt;text x=&quot;1058&quot; y=&quot;145&quot; textAnchor=&quot;middle&quot; fill=&quot;#F5F5F7&quot; fontSize=&quot;17&quot; fontWeight=&quot;bold&quot;&gt;x′ 输出&lt;/text&gt;&#10;        {[[86, 128], [538, 588], [998, 1040]].map((p, i) =&gt; (&#10;          &lt;g key={i}&gt;&#10;            &lt;line x1={p[0]} y1=&quot;140&quot; x2={p[0] + 28} y2=&quot;140&quot; stroke=&quot;#86868B&quot; strokeWidth=&quot;2&quot; /&gt;&#10;            &lt;path d={`M ${p[0] + 28} 134 L ${p[0] + 40} 140 L ${p[0] + 28} 146 Z`} fill=&quot;#86868B&quot; /&gt;&#10;          &lt;/g&gt;&#10;        ))}&#10;      &lt;/svg&gt;&#10;    &lt;/Box&gt;&#10;&#10;    &lt;Box style={{ height: 52, flexDirection: 'row', alignItems: 'center', gap: 12, background: 'rgba(59,130,246,0.10)', border: '1px solid rgba(59,130,246,0.35)', borderRadius: 12, padding: '0 18px' }}&gt;&#10;      &lt;Text style={{ fontSize: 14, fontWeight: 'bold', color: '#93C5FD' }}&gt;本页一句话&lt;/Text&gt;&#10;      &lt;Text style={{ fontSize: 14.5, color: '#E5E7EB', flex: 1 }}&gt;Encoder = 交流 + 思考 + 残差保底，堆 N 层——这就是 Transformer 的全部骨架。&lt;/Text&gt;&#10;    &lt;/Box&gt;&#10;    &lt;Box style={{ height: 98, flexDirection: 'row', justifyContent: 'space-between', alignItems: 'flex-end', paddingBottom: 22 }}&gt;&#10;      &lt;Text style={{ fontSize: 13, color: '#6E6E73' }}&gt;ViT · CIFAR-10 · 小白教学版&lt;/Text&gt;&#10;      &lt;Text style={{ fontSize: 13, color: '#6E6E73' }}&gt;04 / 13&lt;/Text&gt;&#10;    &lt;/Box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矩形 16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C0C16"/>
              </a:gs>
              <a:gs pos="100000">
                <a:srgbClr val="12102A"/>
              </a:gs>
            </a:gsLst>
            <a:lin ang="5400000" scaled="1"/>
          </a:gradFill>
        </p:spPr>
        <p:txBody>
          <a:bodyPr/>
          <a:lstStyle/>
          <a:p>
            <a:endParaRPr dirty="0"/>
          </a:p>
        </p:txBody>
      </p:sp>
      <p:sp>
        <p:nvSpPr>
          <p:cNvPr id="169" name="文本框 168" descr="{&quot;isTemplate&quot;:true,&quot;type&quot;:&quot;text&quot;}"/>
          <p:cNvSpPr txBox="1"/>
          <p:nvPr/>
        </p:nvSpPr>
        <p:spPr>
          <a:xfrm>
            <a:off x="666750" y="603250"/>
            <a:ext cx="10858500" cy="571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3750" b="1">
                <a:gradFill>
                  <a:gsLst>
                    <a:gs pos="0">
                      <a:srgbClr val="FFFFFF"/>
                    </a:gs>
                    <a:gs pos="100000">
                      <a:srgbClr val="B8B8C4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完整的</a:t>
            </a:r>
            <a:r>
              <a:rPr lang="en-US" sz="3750" b="1">
                <a:gradFill>
                  <a:gsLst>
                    <a:gs pos="0">
                      <a:srgbClr val="FFFFFF"/>
                    </a:gs>
                    <a:gs pos="100000">
                      <a:srgbClr val="B8B8C4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 Transformer</a:t>
            </a:r>
            <a:r>
              <a:rPr lang="zh-CN" sz="3750" b="1">
                <a:gradFill>
                  <a:gsLst>
                    <a:gs pos="0">
                      <a:srgbClr val="FFFFFF"/>
                    </a:gs>
                    <a:gs pos="100000">
                      <a:srgbClr val="B8B8C4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：交流</a:t>
            </a:r>
            <a:r>
              <a:rPr lang="en-US" sz="3750" b="1">
                <a:gradFill>
                  <a:gsLst>
                    <a:gs pos="0">
                      <a:srgbClr val="FFFFFF"/>
                    </a:gs>
                    <a:gs pos="100000">
                      <a:srgbClr val="B8B8C4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 + </a:t>
            </a:r>
            <a:r>
              <a:rPr lang="zh-CN" sz="3750" b="1">
                <a:gradFill>
                  <a:gsLst>
                    <a:gs pos="0">
                      <a:srgbClr val="FFFFFF"/>
                    </a:gs>
                    <a:gs pos="100000">
                      <a:srgbClr val="B8B8C4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思考</a:t>
            </a:r>
          </a:p>
        </p:txBody>
      </p:sp>
      <p:sp>
        <p:nvSpPr>
          <p:cNvPr id="170" name="文本框 169" descr="{&quot;isTemplate&quot;:true,&quot;type&quot;:&quot;text&quot;}"/>
          <p:cNvSpPr txBox="1"/>
          <p:nvPr/>
        </p:nvSpPr>
        <p:spPr>
          <a:xfrm>
            <a:off x="666750" y="1673225"/>
            <a:ext cx="10858500" cy="247650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zh-CN" sz="1575" b="1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一个</a:t>
            </a:r>
            <a:r>
              <a:rPr lang="en-US" sz="1575" b="1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 Encoder </a:t>
            </a:r>
            <a:r>
              <a:rPr lang="zh-CN" sz="1575" b="1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块只做两件事：</a:t>
            </a:r>
            <a:r>
              <a:rPr lang="en-US" sz="1575" b="1">
                <a:solidFill>
                  <a:srgbClr val="60A5FA"/>
                </a:solidFill>
                <a:latin typeface="微软雅黑" panose="020B0503020204020204" charset="-122"/>
                <a:ea typeface="微软雅黑" panose="020B0503020204020204" charset="-122"/>
              </a:rPr>
              <a:t>① </a:t>
            </a:r>
            <a:r>
              <a:rPr lang="zh-CN" sz="1575" b="1">
                <a:solidFill>
                  <a:srgbClr val="60A5FA"/>
                </a:solidFill>
                <a:latin typeface="微软雅黑" panose="020B0503020204020204" charset="-122"/>
                <a:ea typeface="微软雅黑" panose="020B0503020204020204" charset="-122"/>
              </a:rPr>
              <a:t>交流</a:t>
            </a:r>
            <a:r>
              <a:rPr lang="zh-CN" sz="1575" b="1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lang="en-US" sz="1575" b="1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Attention</a:t>
            </a:r>
            <a:r>
              <a:rPr lang="zh-CN" sz="1575" b="1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）与</a:t>
            </a:r>
            <a:r>
              <a:rPr lang="en-US" sz="1575" b="1">
                <a:solidFill>
                  <a:srgbClr val="A78BFA"/>
                </a:solidFill>
                <a:latin typeface="微软雅黑" panose="020B0503020204020204" charset="-122"/>
                <a:ea typeface="微软雅黑" panose="020B0503020204020204" charset="-122"/>
              </a:rPr>
              <a:t>② </a:t>
            </a:r>
            <a:r>
              <a:rPr lang="zh-CN" sz="1575" b="1">
                <a:solidFill>
                  <a:srgbClr val="A78BFA"/>
                </a:solidFill>
                <a:latin typeface="微软雅黑" panose="020B0503020204020204" charset="-122"/>
                <a:ea typeface="微软雅黑" panose="020B0503020204020204" charset="-122"/>
              </a:rPr>
              <a:t>思考</a:t>
            </a:r>
            <a:r>
              <a:rPr lang="zh-CN" sz="1575" b="1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lang="en-US" sz="1575" b="1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FFN</a:t>
            </a:r>
            <a:r>
              <a:rPr lang="zh-CN" sz="1575" b="1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），每件事后加</a:t>
            </a:r>
            <a:r>
              <a:rPr lang="en-US" sz="1575" b="1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"</a:t>
            </a:r>
            <a:r>
              <a:rPr lang="zh-CN" sz="1575" b="1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保底</a:t>
            </a:r>
            <a:r>
              <a:rPr lang="en-US" sz="1575" b="1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"</a:t>
            </a:r>
            <a:r>
              <a:rPr lang="zh-CN" sz="1575" b="1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（残差）——</a:t>
            </a:r>
            <a:r>
              <a:rPr lang="en-US" sz="1575" b="1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sz="1575" b="1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堆</a:t>
            </a:r>
            <a:r>
              <a:rPr lang="en-US" sz="1575" b="1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 N </a:t>
            </a:r>
            <a:r>
              <a:rPr lang="zh-CN" sz="1575" b="1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层</a:t>
            </a:r>
          </a:p>
        </p:txBody>
      </p:sp>
      <p:pic>
        <p:nvPicPr>
          <p:cNvPr id="171" name="图片 170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5800" y="2185670"/>
            <a:ext cx="10668000" cy="2667000"/>
          </a:xfrm>
          <a:prstGeom prst="rect">
            <a:avLst/>
          </a:prstGeom>
        </p:spPr>
      </p:pic>
      <p:sp>
        <p:nvSpPr>
          <p:cNvPr id="172" name="圆角矩形 171"/>
          <p:cNvSpPr/>
          <p:nvPr/>
        </p:nvSpPr>
        <p:spPr>
          <a:xfrm>
            <a:off x="666750" y="4955540"/>
            <a:ext cx="10858500" cy="495300"/>
          </a:xfrm>
          <a:prstGeom prst="roundRect">
            <a:avLst>
              <a:gd name="adj" fmla="val 23077"/>
            </a:avLst>
          </a:prstGeom>
          <a:solidFill>
            <a:srgbClr val="3B82F6">
              <a:alpha val="10000"/>
            </a:srgbClr>
          </a:solidFill>
          <a:ln w="12700">
            <a:solidFill>
              <a:srgbClr val="3B82F6">
                <a:alpha val="3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3" name="文本框 172" descr="{&quot;isTemplate&quot;:true,&quot;type&quot;:&quot;text&quot;}"/>
          <p:cNvSpPr txBox="1"/>
          <p:nvPr/>
        </p:nvSpPr>
        <p:spPr>
          <a:xfrm>
            <a:off x="838200" y="5117465"/>
            <a:ext cx="6667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93C5FD"/>
                </a:solidFill>
                <a:latin typeface="微软雅黑" panose="020B0503020204020204" charset="-122"/>
                <a:ea typeface="微软雅黑" panose="020B0503020204020204" charset="-122"/>
              </a:rPr>
              <a:t>本页一句话</a:t>
            </a:r>
          </a:p>
        </p:txBody>
      </p:sp>
      <p:sp>
        <p:nvSpPr>
          <p:cNvPr id="174" name="文本框 173" descr="{&quot;isTemplate&quot;:true,&quot;type&quot;:&quot;text&quot;}"/>
          <p:cNvSpPr txBox="1"/>
          <p:nvPr/>
        </p:nvSpPr>
        <p:spPr>
          <a:xfrm>
            <a:off x="1619250" y="5117465"/>
            <a:ext cx="97345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9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Encoder = </a:t>
            </a:r>
            <a:r>
              <a:rPr lang="zh-CN" sz="109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交流</a:t>
            </a:r>
            <a:r>
              <a:rPr lang="en-US" sz="109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 + </a:t>
            </a:r>
            <a:r>
              <a:rPr lang="zh-CN" sz="109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思考</a:t>
            </a:r>
            <a:r>
              <a:rPr lang="en-US" sz="109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 + </a:t>
            </a:r>
            <a:r>
              <a:rPr lang="zh-CN" sz="109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残差保底，堆</a:t>
            </a:r>
            <a:r>
              <a:rPr lang="en-US" sz="109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 N </a:t>
            </a:r>
            <a:r>
              <a:rPr lang="zh-CN" sz="109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层——这就是</a:t>
            </a:r>
            <a:r>
              <a:rPr lang="en-US" sz="109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 Transformer </a:t>
            </a:r>
            <a:r>
              <a:rPr lang="zh-CN" sz="109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的全部骨架。</a:t>
            </a:r>
          </a:p>
        </p:txBody>
      </p:sp>
      <p:sp>
        <p:nvSpPr>
          <p:cNvPr id="176" name="文本框 175" descr="{&quot;isTemplate&quot;:true,&quot;type&quot;:&quot;text&quot;}"/>
          <p:cNvSpPr txBox="1"/>
          <p:nvPr/>
        </p:nvSpPr>
        <p:spPr>
          <a:xfrm>
            <a:off x="10934700" y="6401548"/>
            <a:ext cx="4191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75" dirty="0">
                <a:solidFill>
                  <a:srgbClr val="6E6E73"/>
                </a:solidFill>
                <a:latin typeface="微软雅黑" panose="020B0503020204020204" charset="-122"/>
                <a:ea typeface="微软雅黑" panose="020B0503020204020204" charset="-122"/>
              </a:rPr>
              <a:t>04 / 13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notes={`Transformer 本来只处理文字，怎么让它看图？2020 年 Google 的论文给出了答案，标题就是一句大白话：一张图值 16 乘 16 个单词。把图切成小块，每块当一个单词，图就变成了 Transformer 能读的&quot;句子&quot;。这个模型叫 Vision Transformer，简称 ViT——我们项目复现的就是它。`}&gt;&#10;  &lt;Box style={{ width: 1280, height: 720, position: 'relative', background: 'linear-gradient(160deg, #0C0C16 0%, #14102E 60%, #0C0C16 100%)', overflow: 'hidden' }}&gt;&#10;    &lt;Image src=&quot;assets/cover_bg.png&quot; style={{ position: 'absolute', top: -140, left: 0, width: 1280, height: 720, objectFit: 'cover', opacity: 0.55 }} /&gt;&#10;    &lt;Box style={{ position: 'absolute', inset: 0, background: 'linear-gradient(180deg, rgba(12,12,22,0.55) 0%, rgba(12,12,22,0.25) 45%, rgba(12,12,22,0.95) 100%)' }} /&gt;&#10;    &lt;Box style={{ position: 'absolute', right: 0, bottom: 0, width: 320, height: 120, background: 'rgba(12,12,22,0.92)', filter: 'blur(10px)' }} /&gt;&#10;&#10;    &lt;Box style={{ position: 'absolute', left: 80, top: 96, right: 80, flexDirection: 'column', gap: 22 }}&gt;&#10;      &lt;Text style={{ fontSize: 19, color: '#86868B', letterSpacing: 6 }}&gt;THE PAPER · 本项目复现的论文&lt;/Text&gt;&#10;      &lt;Text style={{ fontSize: 60, fontWeight: 'bold', backgroundImage: 'linear-gradient(180deg, #FFFFFF 0%, #B8B8C4 100%)', backgroundClip: 'text', color: 'transparent', lineHeight: 1.2 }}&gt;&#10;        一张图，值 16×16 个单词。&#10;      &lt;/Text&gt;&#10;      &lt;Text style={{ fontSize: 21, color: '#C7C7CC', lineHeight: 1.5 }}&gt;&#10;        《An Image is Worth 16x16 Words: Transformers for Image Recognition at Scale》&lt;br /&gt;&#10;        &lt;span style={{ fontSize: 16, color: '#86868B' }}&gt;Dosovitskiy et al. · Google Research · ICLR 2021&lt;/span&gt;&#10;      &lt;/Text&gt;&#10;      &lt;Box style={{ background: 'rgba(245,245,247,0.06)', border: '1px solid rgba(245,245,247,0.14)', borderRadius: 14, padding: '18px 22px', gap: 10, marginTop: 4 }}&gt;&#10;        &lt;Text style={{ fontSize: 15.5, color: '#F5F5F7', lineHeight: 1.65 }}&gt;&#10;          &lt;span style={{ fontWeight: 'bold', color: '#93C5FD' }}&gt;标题白话版：&lt;/span&gt;把一张图切成 16×16 的小块，每块当一个&quot;单词&quot;——Transformer 读完这句话，就知道图里是什么。&#10;        &lt;/Text&gt;&#10;        &lt;Text style={{ fontSize: 15.5, color: '#F5F5F7', lineHeight: 1.65 }}&gt;&#10;          &lt;span style={{ fontWeight: 'bold', color: '#C4B5FD' }}&gt;意义：&lt;/span&gt;之前图像识别都靠卷积网络（CNN），这篇论文证明不用卷积也行——文字和图像从此共用一套模型。&#10;        &lt;/Text&gt;&#10;      &lt;/Box&gt;&#10;    &lt;/Box&gt;&#10;&#10;    &lt;Box style={{ position: 'absolute', left: 80, bottom: 56, right: 80, flexDirection: 'row', alignItems: 'center', gap: 12, background: 'rgba(59,130,246,0.10)', border: '1px solid rgba(59,130,246,0.35)', borderRadius: 12, padding: '12px 18px' }}&gt;&#10;      &lt;Text style={{ fontSize: 14, fontWeight: 'bold', color: '#93C5FD' }}&gt;本页一句话&lt;/Text&gt;&#10;      &lt;Text style={{ fontSize: 14.5, color: '#E5E7EB', flex: 1 }}&gt;ViT = 把&quot;图切成词&quot;喂给 Transformer——下一页看具体流程。&lt;/Text&gt;&#10;    &lt;/Box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矩形 17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C0C16"/>
              </a:gs>
              <a:gs pos="60000">
                <a:srgbClr val="14102E"/>
              </a:gs>
              <a:gs pos="100000">
                <a:srgbClr val="0C0C16"/>
              </a:gs>
            </a:gsLst>
            <a:lin ang="4200000" scaled="1"/>
          </a:gradFill>
        </p:spPr>
        <p:txBody>
          <a:bodyPr/>
          <a:lstStyle/>
          <a:p>
            <a:endParaRPr/>
          </a:p>
        </p:txBody>
      </p:sp>
      <p:pic>
        <p:nvPicPr>
          <p:cNvPr id="179" name="图片 178"/>
          <p:cNvPicPr>
            <a:picLocks noChangeAspect="1"/>
          </p:cNvPicPr>
          <p:nvPr/>
        </p:nvPicPr>
        <p:blipFill>
          <a:blip r:embed="rId2">
            <a:alphaModFix amt="55000"/>
          </a:blip>
          <a:srcRect t="7812" b="7812"/>
          <a:stretch>
            <a:fillRect/>
          </a:stretch>
        </p:blipFill>
        <p:spPr>
          <a:xfrm>
            <a:off x="0" y="-133350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80" h="720">
                <a:moveTo>
                  <a:pt x="1280" y="720"/>
                </a:moveTo>
                <a:lnTo>
                  <a:pt x="0" y="720"/>
                </a:lnTo>
                <a:lnTo>
                  <a:pt x="0" y="140"/>
                </a:lnTo>
                <a:lnTo>
                  <a:pt x="1280" y="140"/>
                </a:lnTo>
                <a:close/>
              </a:path>
            </a:pathLst>
          </a:custGeom>
        </p:spPr>
      </p:pic>
      <p:sp>
        <p:nvSpPr>
          <p:cNvPr id="180" name="矩形 17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C0C16">
                  <a:alpha val="55000"/>
                </a:srgbClr>
              </a:gs>
              <a:gs pos="45000">
                <a:srgbClr val="0C0C16">
                  <a:alpha val="25000"/>
                </a:srgbClr>
              </a:gs>
              <a:gs pos="100000">
                <a:srgbClr val="0C0C16">
                  <a:alpha val="95000"/>
                </a:srgbClr>
              </a:gs>
            </a:gsLst>
            <a:lin ang="5400000" scaled="1"/>
          </a:gradFill>
        </p:spPr>
        <p:txBody>
          <a:bodyPr/>
          <a:lstStyle/>
          <a:p>
            <a:endParaRPr/>
          </a:p>
        </p:txBody>
      </p:sp>
      <p:sp>
        <p:nvSpPr>
          <p:cNvPr id="182" name="文本框 181" descr="{&quot;isTemplate&quot;:true,&quot;type&quot;:&quot;text&quot;}"/>
          <p:cNvSpPr txBox="1"/>
          <p:nvPr/>
        </p:nvSpPr>
        <p:spPr>
          <a:xfrm>
            <a:off x="762000" y="914400"/>
            <a:ext cx="10668000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425" spc="450">
                <a:solidFill>
                  <a:srgbClr val="86868B"/>
                </a:solidFill>
                <a:latin typeface="微软雅黑" panose="020B0503020204020204" charset="-122"/>
                <a:ea typeface="微软雅黑" panose="020B0503020204020204" charset="-122"/>
              </a:rPr>
              <a:t>THE PAPER · </a:t>
            </a:r>
            <a:r>
              <a:rPr lang="zh-CN" sz="1425" spc="450">
                <a:solidFill>
                  <a:srgbClr val="86868B"/>
                </a:solidFill>
                <a:latin typeface="微软雅黑" panose="020B0503020204020204" charset="-122"/>
                <a:ea typeface="微软雅黑" panose="020B0503020204020204" charset="-122"/>
              </a:rPr>
              <a:t>本项目复现的论文</a:t>
            </a:r>
            <a:endParaRPr lang="zh-CN" altLang="en-US" sz="1425" spc="450">
              <a:solidFill>
                <a:srgbClr val="86868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3" name="文本框 182" descr="{&quot;isTemplate&quot;:true,&quot;type&quot;:&quot;text&quot;}"/>
          <p:cNvSpPr txBox="1"/>
          <p:nvPr/>
        </p:nvSpPr>
        <p:spPr>
          <a:xfrm>
            <a:off x="762000" y="1343025"/>
            <a:ext cx="10668000" cy="8286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20000"/>
              </a:lnSpc>
            </a:pPr>
            <a:r>
              <a:rPr lang="zh-CN" sz="4500" b="1">
                <a:gradFill>
                  <a:gsLst>
                    <a:gs pos="0">
                      <a:srgbClr val="FFFFFF"/>
                    </a:gs>
                    <a:gs pos="100000">
                      <a:srgbClr val="B8B8C4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一张图，值</a:t>
            </a:r>
            <a:r>
              <a:rPr lang="en-US" sz="4500" b="1">
                <a:gradFill>
                  <a:gsLst>
                    <a:gs pos="0">
                      <a:srgbClr val="FFFFFF"/>
                    </a:gs>
                    <a:gs pos="100000">
                      <a:srgbClr val="B8B8C4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 16×16 </a:t>
            </a:r>
            <a:r>
              <a:rPr lang="zh-CN" sz="4500" b="1">
                <a:gradFill>
                  <a:gsLst>
                    <a:gs pos="0">
                      <a:srgbClr val="FFFFFF"/>
                    </a:gs>
                    <a:gs pos="100000">
                      <a:srgbClr val="B8B8C4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个单词。</a:t>
            </a:r>
          </a:p>
        </p:txBody>
      </p:sp>
      <p:sp>
        <p:nvSpPr>
          <p:cNvPr id="184" name="文本框 183" descr="{&quot;isTemplate&quot;:true,&quot;type&quot;:&quot;text&quot;}"/>
          <p:cNvSpPr txBox="1"/>
          <p:nvPr/>
        </p:nvSpPr>
        <p:spPr>
          <a:xfrm>
            <a:off x="762000" y="2381250"/>
            <a:ext cx="10668000" cy="638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575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  <a:hlinkClick r:id="rId3" action="ppaction://hlinkfile"/>
              </a:rPr>
              <a:t>《</a:t>
            </a:r>
            <a:r>
              <a:rPr lang="en-US" sz="1575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  <a:hlinkClick r:id="rId3" action="ppaction://hlinkfile"/>
              </a:rPr>
              <a:t>An Image is Worth 16x16 Words: Transformers for Image Recognition at Scale</a:t>
            </a:r>
            <a:r>
              <a:rPr lang="zh-CN" sz="1575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  <a:hlinkClick r:id="rId3" action="ppaction://hlinkfile"/>
              </a:rPr>
              <a:t>》</a:t>
            </a:r>
          </a:p>
          <a:p>
            <a:pPr>
              <a:lnSpc>
                <a:spcPct val="150000"/>
              </a:lnSpc>
            </a:pPr>
            <a:r>
              <a:rPr lang="en-US" sz="1200">
                <a:solidFill>
                  <a:srgbClr val="86868B"/>
                </a:solidFill>
                <a:latin typeface="微软雅黑" panose="020B0503020204020204" charset="-122"/>
                <a:ea typeface="微软雅黑" panose="020B0503020204020204" charset="-122"/>
                <a:hlinkClick r:id="rId3" action="ppaction://hlinkfile"/>
              </a:rPr>
              <a:t>Dosovitskiy et al. · Google Research · ICLR 2021</a:t>
            </a:r>
            <a:endParaRPr lang="en-US" sz="1200">
              <a:solidFill>
                <a:srgbClr val="86868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5" name="圆角矩形 184"/>
          <p:cNvSpPr/>
          <p:nvPr/>
        </p:nvSpPr>
        <p:spPr>
          <a:xfrm>
            <a:off x="762000" y="3267075"/>
            <a:ext cx="10668000" cy="1028700"/>
          </a:xfrm>
          <a:prstGeom prst="roundRect">
            <a:avLst>
              <a:gd name="adj" fmla="val 12963"/>
            </a:avLst>
          </a:prstGeom>
          <a:solidFill>
            <a:srgbClr val="F5F5F7">
              <a:alpha val="6000"/>
            </a:srgbClr>
          </a:solidFill>
          <a:ln w="12700">
            <a:solidFill>
              <a:srgbClr val="F5F5F7">
                <a:alpha val="14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6" name="文本框 185" descr="{&quot;isTemplate&quot;:true,&quot;type&quot;:&quot;text&quot;}"/>
          <p:cNvSpPr txBox="1"/>
          <p:nvPr/>
        </p:nvSpPr>
        <p:spPr>
          <a:xfrm>
            <a:off x="971550" y="3438525"/>
            <a:ext cx="10248900" cy="2952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65000"/>
              </a:lnSpc>
            </a:pPr>
            <a:r>
              <a:rPr lang="zh-CN" sz="1165" b="1">
                <a:solidFill>
                  <a:srgbClr val="93C5FD"/>
                </a:solidFill>
                <a:latin typeface="微软雅黑" panose="020B0503020204020204" charset="-122"/>
                <a:ea typeface="微软雅黑" panose="020B0503020204020204" charset="-122"/>
              </a:rPr>
              <a:t>标题白话版：</a:t>
            </a:r>
            <a:r>
              <a:rPr lang="zh-CN" sz="1165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把一张图切成</a:t>
            </a:r>
            <a:r>
              <a:rPr lang="en-US" sz="1165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 16×16 </a:t>
            </a:r>
            <a:r>
              <a:rPr lang="zh-CN" sz="1165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的小块，每块当一个</a:t>
            </a:r>
            <a:r>
              <a:rPr lang="en-US" sz="1165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"</a:t>
            </a:r>
            <a:r>
              <a:rPr lang="zh-CN" sz="1165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单词</a:t>
            </a:r>
            <a:r>
              <a:rPr lang="en-US" sz="1165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"——Transformer </a:t>
            </a:r>
            <a:r>
              <a:rPr lang="zh-CN" sz="1165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读完这句话，就知道图里是什么。</a:t>
            </a:r>
          </a:p>
        </p:txBody>
      </p:sp>
      <p:sp>
        <p:nvSpPr>
          <p:cNvPr id="187" name="文本框 186" descr="{&quot;isTemplate&quot;:true,&quot;type&quot;:&quot;text&quot;}"/>
          <p:cNvSpPr txBox="1"/>
          <p:nvPr/>
        </p:nvSpPr>
        <p:spPr>
          <a:xfrm>
            <a:off x="971550" y="3829050"/>
            <a:ext cx="10248900" cy="2952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65000"/>
              </a:lnSpc>
            </a:pPr>
            <a:r>
              <a:rPr lang="zh-CN" sz="1165" b="1">
                <a:solidFill>
                  <a:srgbClr val="C4B5FD"/>
                </a:solidFill>
                <a:latin typeface="微软雅黑" panose="020B0503020204020204" charset="-122"/>
                <a:ea typeface="微软雅黑" panose="020B0503020204020204" charset="-122"/>
              </a:rPr>
              <a:t>意义：</a:t>
            </a:r>
            <a:r>
              <a:rPr lang="zh-CN" sz="1165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之前图像识别都靠卷积网络（</a:t>
            </a:r>
            <a:r>
              <a:rPr lang="en-US" sz="1165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CNN</a:t>
            </a:r>
            <a:r>
              <a:rPr lang="zh-CN" sz="1165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），这篇论文证明不用卷积也行——文字和图像从此共用一套模型。</a:t>
            </a:r>
          </a:p>
        </p:txBody>
      </p:sp>
      <p:sp>
        <p:nvSpPr>
          <p:cNvPr id="188" name="圆角矩形 187"/>
          <p:cNvSpPr/>
          <p:nvPr/>
        </p:nvSpPr>
        <p:spPr>
          <a:xfrm>
            <a:off x="762000" y="5153025"/>
            <a:ext cx="10668000" cy="400050"/>
          </a:xfrm>
          <a:prstGeom prst="roundRect">
            <a:avLst>
              <a:gd name="adj" fmla="val 28571"/>
            </a:avLst>
          </a:prstGeom>
          <a:solidFill>
            <a:srgbClr val="3B82F6">
              <a:alpha val="10000"/>
            </a:srgbClr>
          </a:solidFill>
          <a:ln w="12700">
            <a:solidFill>
              <a:srgbClr val="3B82F6">
                <a:alpha val="3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9" name="文本框 188" descr="{&quot;isTemplate&quot;:true,&quot;type&quot;:&quot;text&quot;}"/>
          <p:cNvSpPr txBox="1"/>
          <p:nvPr/>
        </p:nvSpPr>
        <p:spPr>
          <a:xfrm>
            <a:off x="917270" y="5286375"/>
            <a:ext cx="6667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 b="1" dirty="0">
                <a:solidFill>
                  <a:srgbClr val="93C5FD"/>
                </a:solidFill>
                <a:latin typeface="微软雅黑" panose="020B0503020204020204" charset="-122"/>
                <a:ea typeface="微软雅黑" panose="020B0503020204020204" charset="-122"/>
              </a:rPr>
              <a:t>本页一句话</a:t>
            </a:r>
          </a:p>
        </p:txBody>
      </p:sp>
      <p:sp>
        <p:nvSpPr>
          <p:cNvPr id="190" name="文本框 189" descr="{&quot;isTemplate&quot;:true,&quot;type&quot;:&quot;text&quot;}"/>
          <p:cNvSpPr txBox="1"/>
          <p:nvPr/>
        </p:nvSpPr>
        <p:spPr>
          <a:xfrm>
            <a:off x="1730680" y="5310188"/>
            <a:ext cx="95440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90" dirty="0" err="1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ViT</a:t>
            </a:r>
            <a:r>
              <a:rPr lang="en-US" sz="1090" dirty="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 = </a:t>
            </a:r>
            <a:r>
              <a:rPr lang="zh-CN" sz="1090" dirty="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把</a:t>
            </a:r>
            <a:r>
              <a:rPr lang="en-US" sz="1090" dirty="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"</a:t>
            </a:r>
            <a:r>
              <a:rPr lang="zh-CN" sz="1090" dirty="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图切成词</a:t>
            </a:r>
            <a:r>
              <a:rPr lang="en-US" sz="1090" dirty="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"</a:t>
            </a:r>
            <a:r>
              <a:rPr lang="zh-CN" sz="1090" dirty="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喂给</a:t>
            </a:r>
            <a:r>
              <a:rPr lang="en-US" sz="1090" dirty="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 Transformer——</a:t>
            </a:r>
            <a:r>
              <a:rPr lang="zh-CN" sz="1090" dirty="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下一页看具体流程。</a:t>
            </a:r>
          </a:p>
        </p:txBody>
      </p:sp>
      <p:sp>
        <p:nvSpPr>
          <p:cNvPr id="3" name="文本框 2" descr="{&quot;isTemplate&quot;:true,&quot;type&quot;:&quot;text&quot;}">
            <a:extLst>
              <a:ext uri="{FF2B5EF4-FFF2-40B4-BE49-F238E27FC236}">
                <a16:creationId xmlns:a16="http://schemas.microsoft.com/office/drawing/2014/main" id="{5A1AC9B1-3770-F588-5C74-64D45D42FA3A}"/>
              </a:ext>
            </a:extLst>
          </p:cNvPr>
          <p:cNvSpPr txBox="1"/>
          <p:nvPr/>
        </p:nvSpPr>
        <p:spPr>
          <a:xfrm>
            <a:off x="11144250" y="6107186"/>
            <a:ext cx="4191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75" dirty="0">
                <a:solidFill>
                  <a:srgbClr val="6E6E73"/>
                </a:solidFill>
                <a:latin typeface="微软雅黑" panose="020B0503020204020204" charset="-122"/>
                <a:ea typeface="微软雅黑" panose="020B0503020204020204" charset="-122"/>
              </a:rPr>
              <a:t>05 / 13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notes={`ViT 读图六步：①图片缩放到统一尺寸；②切成 36 个小块，因为 Transformer 只认序列不认图；③每块变成 384 维数字向量；④加一个班长 token 和位置编码，班长负责汇总、位置编码标明谁挨着谁；⑤37 个向量进 6 层编码器反复交流——上一页讲的注意力就发生在这里；⑥最后看班长的总结发言，输出 10 个类别的概率。`}&gt;&#10;  &lt;Box style={{ width: 1280, height: 720, background: 'linear-gradient(180deg, #0C0C16 0%, #12102A 100%)', flexDirection: 'column', padding: '0 70px' }}&gt;&#10;    &lt;Box style={{ height: 110, justifyContent: 'center' }}&gt;&#10;      &lt;Text style={{ fontSize: 50, fontWeight: 'bold', backgroundImage: 'linear-gradient(180deg, #FFFFFF 0%, #B8B8C4 100%)', backgroundClip: 'text', color: 'transparent' }}&gt;ViT 如何读懂一张图（六步）&lt;/Text&gt;&#10;    &lt;/Box&gt;&#10;&#10;    &lt;Box style={{ height: 460, alignItems: 'center', justifyContent: 'center' }}&gt;&#10;      &lt;svg width={1140} height={300} viewBox=&quot;0 0 1140 300&quot;&gt;&#10;        &lt;defs&gt;&#10;          &lt;linearGradient id=&quot;gb&quot; x1=&quot;0&quot; y1=&quot;0&quot; x2=&quot;1&quot; y2=&quot;1&quot;&gt;&#10;            &lt;stop offset=&quot;0%&quot; stopColor=&quot;#3B82F6&quot; /&gt;&#10;            &lt;stop offset=&quot;100%&quot; stopColor=&quot;#8B5CF6&quot; /&gt;&#10;          &lt;/linearGradient&gt;&#10;        &lt;/defs&gt;&#10;        &lt;rect x=&quot;10&quot; y=&quot;40&quot; width=&quot;150&quot; height=&quot;80&quot; rx=&quot;12&quot; fill=&quot;#16162A&quot; stroke=&quot;rgba(245,245,247,0.15)&quot; /&gt;&#10;        &lt;rect x=&quot;38&quot; y=&quot;56&quot; width=&quot;44&quot; height=&quot;44&quot; rx=&quot;5&quot; fill=&quot;url(#gb)&quot; opacity=&quot;0.9&quot; /&gt;&#10;        &lt;rect x=&quot;88&quot; y=&quot;56&quot; width=&quot;44&quot; height=&quot;44&quot; rx=&quot;5&quot; fill=&quot;url(#gb)&quot; opacity=&quot;0.5&quot; /&gt;&#10;        &lt;rect x=&quot;38&quot; y=&quot;104&quot; width=&quot;94&quot; height=&quot;8&quot; rx=&quot;3&quot; fill=&quot;url(#gb)&quot; opacity=&quot;0.3&quot; /&gt;&#10;        &lt;text x=&quot;85&quot; y=&quot;164&quot; textAnchor=&quot;middle&quot; fill=&quot;#F5F5F7&quot; fontSize=&quot;13.5&quot; fontWeight=&quot;bold&quot;&gt;① 输入图像 96×96&lt;/text&gt;&#10;        &lt;text x=&quot;85&quot; y=&quot;184&quot; textAnchor=&quot;middle&quot; fill=&quot;#C7C7CC&quot; fontSize=&quot;11&quot;&gt;原始图片先缩放到统一尺寸&lt;/text&gt;&#10;        &lt;text x=&quot;85&quot; y=&quot;200&quot; textAnchor=&quot;middle&quot; fill=&quot;#86868B&quot; fontSize=&quot;11&quot;&gt;（训练前预处理）&lt;/text&gt;&#10;        &lt;rect x=&quot;196&quot; y=&quot;40&quot; width=&quot;150&quot; height=&quot;80&quot; rx=&quot;12&quot; fill=&quot;#16162A&quot; stroke=&quot;rgba(245,245,247,0.15)&quot; /&gt;&#10;        {[0,1,2].map(r =&gt; [0,1,2].map(c =&gt; (&#10;          &lt;rect key={r + '-' + c} x={214 + c * 38} y={56 + r * 20} width=&quot;30&quot; height=&quot;14&quot; rx=&quot;3&quot; fill=&quot;#3B82F6&quot; opacity={0.25 + ((r + c) % 3) * 0.25} /&gt;&#10;        )))}&#10;        &lt;text x=&quot;271&quot; y=&quot;164&quot; textAnchor=&quot;middle&quot; fill=&quot;#F5F5F7&quot; fontSize=&quot;13.5&quot; fontWeight=&quot;bold&quot;&gt;② 切成 36 个 Patch&lt;/text&gt;&#10;        &lt;text x=&quot;271&quot; y=&quot;184&quot; textAnchor=&quot;middle&quot; fill=&quot;#C7C7CC&quot; fontSize=&quot;11&quot;&gt;Transformer 只认序列不认图，&lt;/text&gt;&#10;        &lt;text x=&quot;271&quot; y=&quot;200&quot; textAnchor=&quot;middle&quot; fill=&quot;#86868B&quot; fontSize=&quot;11&quot;&gt;所以必须先把图拆成小块&lt;/text&gt;&#10;        &lt;rect x=&quot;382&quot; y=&quot;40&quot; width=&quot;150&quot; height=&quot;80&quot; rx=&quot;12&quot; fill=&quot;#16162A&quot; stroke=&quot;rgba(245,245,247,0.15)&quot; /&gt;&#10;        {[0,1,2,3].map(i =&gt; (&#10;          &lt;rect key={i} x={402 + i * 28} y={58} width=&quot;20&quot; height=&quot;44&quot; rx=&quot;4&quot; fill=&quot;#3B82F6&quot; opacity={0.3 + i * 0.18} /&gt;&#10;        ))}&#10;        &lt;text x=&quot;457&quot; y=&quot;164&quot; textAnchor=&quot;middle&quot; fill=&quot;#F5F5F7&quot; fontSize=&quot;13.5&quot; fontWeight=&quot;bold&quot;&gt;③ 线性投影 → 384 维&lt;/text&gt;&#10;        &lt;text x=&quot;457&quot; y=&quot;184&quot; textAnchor=&quot;middle&quot; fill=&quot;#C7C7CC&quot; fontSize=&quot;11&quot;&gt;每个小块变成一串数字&lt;/text&gt;&#10;        &lt;text x=&quot;457&quot; y=&quot;200&quot; textAnchor=&quot;middle&quot; fill=&quot;#86868B&quot; fontSize=&quot;11&quot;&gt;（模型只认数字向量）&lt;/text&gt;&#10;        &lt;rect x=&quot;568&quot; y=&quot;40&quot; width=&quot;150&quot; height=&quot;80&quot; rx=&quot;12&quot; fill=&quot;#16162A&quot; stroke=&quot;rgba(245,245,247,0.15)&quot; /&gt;&#10;        &lt;rect x=&quot;588&quot; y=&quot;56&quot; width=&quot;30&quot; height=&quot;46&quot; rx=&quot;5&quot; fill=&quot;url(#gb)&quot; /&gt;&#10;        &lt;text x=&quot;603&quot; y=&quot;84&quot; textAnchor=&quot;middle&quot; fill=&quot;#FFFFFF&quot; fontSize=&quot;10&quot; fontWeight=&quot;bold&quot;&gt;CLS&lt;/text&gt;&#10;        {[0,1,2].map(i =&gt; (&#10;          &lt;rect key={i} x={626 + i * 26} y={62 + i * 6} width=&quot;18&quot; height=&quot;34&quot; rx=&quot;4&quot; fill=&quot;#8B5CF6&quot; opacity={0.4 + i * 0.2} /&gt;&#10;        ))}&#10;        &lt;text x=&quot;643&quot; y=&quot;164&quot; textAnchor=&quot;middle&quot; fill=&quot;#F5F5F7&quot; fontSize=&quot;13.5&quot; fontWeight=&quot;bold&quot;&gt;④ +[CLS] 和位置编码&lt;/text&gt;&#10;        &lt;text x=&quot;643&quot; y=&quot;184&quot; textAnchor=&quot;middle&quot; fill=&quot;#C7C7CC&quot; fontSize=&quot;11&quot;&gt;加一个&quot;班长&quot;token 汇总全图，&lt;/text&gt;&#10;        &lt;text x=&quot;643&quot; y=&quot;200&quot; textAnchor=&quot;middle&quot; fill=&quot;#86868B&quot; fontSize=&quot;11&quot;&gt;位置编码标明谁在谁旁边&lt;/text&gt;&#10;        &lt;rect x=&quot;754&quot; y=&quot;18&quot; width=&quot;190&quot; height=&quot;140&quot; rx=&quot;14&quot; fill=&quot;url(#gb)&quot; opacity=&quot;0.14&quot; /&gt;&#10;        &lt;rect x=&quot;754&quot; y=&quot;18&quot; width=&quot;190&quot; height=&quot;140&quot; rx=&quot;14&quot; fill=&quot;none&quot; stroke=&quot;url(#gb)&quot; strokeWidth=&quot;2&quot; /&gt;&#10;        &lt;text x=&quot;849&quot; y=&quot;42&quot; textAnchor=&quot;middle&quot; fill=&quot;#F5F5F7&quot; fontSize=&quot;13.5&quot; fontWeight=&quot;bold&quot;&gt;⑤ Transformer ×6 层&lt;/text&gt;&#10;        &lt;rect x=&quot;772&quot; y=&quot;52&quot; width=&quot;154&quot; height=&quot;34&quot; rx=&quot;7&quot; fill=&quot;#3B82F6&quot; opacity=&quot;0.85&quot; /&gt;&#10;        &lt;text x=&quot;849&quot; y=&quot;74&quot; textAnchor=&quot;middle&quot; fill=&quot;#FFFFFF&quot; fontSize=&quot;12.5&quot; fontWeight=&quot;bold&quot;&gt;Attention（Q·K·V）&lt;/text&gt;&#10;        &lt;rect x=&quot;772&quot; y=&quot;94&quot; width=&quot;154&quot; height=&quot;34&quot; rx=&quot;7&quot; fill=&quot;#8B5CF6&quot; opacity=&quot;0.7&quot; /&gt;&#10;        &lt;text x=&quot;849&quot; y=&quot;116&quot; textAnchor=&quot;middle&quot; fill=&quot;#FFFFFF&quot; fontSize=&quot;12.5&quot;&gt;FFN&lt;/text&gt;&#10;        &lt;text x=&quot;849&quot; y=&quot;184&quot; textAnchor=&quot;middle&quot; fill=&quot;#A5B4FC&quot; fontSize=&quot;13.5&quot; fontWeight=&quot;bold&quot;&gt;37 个 token 开会交流 6 轮&lt;/text&gt;&#10;        &lt;text x=&quot;849&quot; y=&quot;200&quot; textAnchor=&quot;middle&quot; fill=&quot;#C7C7CC&quot; fontSize=&quot;11&quot;&gt;Q·K·V 就在 Attention 里&lt;/text&gt;&#10;        &lt;rect x=&quot;980&quot; y=&quot;40&quot; width=&quot;150&quot; height=&quot;80&quot; rx=&quot;12&quot; fill=&quot;#16162A&quot; stroke=&quot;rgba(245,245,247,0.15)&quot; /&gt;&#10;        {[0,1,2,3,4].map(i =&gt; (&#10;          &lt;rect key={i} x={1002 + (i % 3) * 38} y={58 + Math.floor(i / 3) * 24} width=&quot;32&quot; height=&quot;16&quot; rx=&quot;4&quot; fill=&quot;#C7C7CC&quot; opacity={i === 0 ? 0.95 : 0.3} /&gt;&#10;        ))}&#10;        &lt;text x=&quot;1055&quot; y=&quot;118&quot; textAnchor=&quot;middle&quot; fill=&quot;#F5F5F7&quot; fontSize=&quot;14&quot; fontWeight=&quot;bold&quot;&gt;10 类&lt;/text&gt;&#10;        &lt;text x=&quot;1055&quot; y=&quot;164&quot; textAnchor=&quot;middle&quot; fill=&quot;#F5F5F7&quot; fontSize=&quot;13.5&quot; fontWeight=&quot;bold&quot;&gt;⑥ MLP 分类头&lt;/text&gt;&#10;        &lt;text x=&quot;1055&quot; y=&quot;184&quot; textAnchor=&quot;middle&quot; fill=&quot;#C7C7CC&quot; fontSize=&quot;11&quot;&gt;看&quot;班长&quot;的总结发言，&lt;/text&gt;&#10;        &lt;text x=&quot;1055&quot; y=&quot;200&quot; textAnchor=&quot;middle&quot; fill=&quot;#86868B&quot; fontSize=&quot;11&quot;&gt;输出 10 个类别的概率&lt;/text&gt;&#10;        {[[162, 194], [348, 380], [534, 566], [720, 752], [946, 978]].map((p, i) =&gt; (&#10;          &lt;g key={i}&gt;&#10;            &lt;line x1={p[0]} y1=&quot;80&quot; x2={p[0] + 26} y2=&quot;80&quot; stroke=&quot;#86868B&quot; strokeWidth=&quot;2&quot; /&gt;&#10;            &lt;path d={`M ${p[0] + 26} 74 L ${p[0] + 38} 80 L ${p[0] + 26} 86 Z`} fill=&quot;#86868B&quot; /&gt;&#10;          &lt;/g&gt;&#10;        ))}&#10;      &lt;/svg&gt;&#10;    &lt;/Box&gt;&#10;&#10;    &lt;Box style={{ height: 52, flexDirection: 'row', alignItems: 'center', gap: 12, background: 'rgba(59,130,246,0.10)', border: '1px solid rgba(59,130,246,0.35)', borderRadius: 12, padding: '0 18px' }}&gt;&#10;      &lt;Text style={{ fontSize: 14, fontWeight: 'bold', color: '#93C5FD' }}&gt;本页一句话&lt;/Text&gt;&#10;      &lt;Text style={{ fontSize: 14.5, color: '#E5E7EB', flex: 1 }}&gt;切图 → 变数字 → 加班长 → 开 6 轮会 → 班长宣布答案。原理讲完，下一页看我们的项目。&lt;/Text&gt;&#10;    &lt;/Box&gt;&#10;    &lt;Box style={{ height: 98, flexDirection: 'row', justifyContent: 'space-between', alignItems: 'flex-end', paddingBottom: 22 }}&gt;&#10;      &lt;Text style={{ fontSize: 13, color: '#6E6E73' }}&gt;ViT · CIFAR-10 · 小白教学版&lt;/Text&gt;&#10;      &lt;Text style={{ fontSize: 13, color: '#6E6E73' }}&gt;06 / 13&lt;/Text&gt;&#10;    &lt;/Box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矩形 19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C0C16"/>
              </a:gs>
              <a:gs pos="100000">
                <a:srgbClr val="12102A"/>
              </a:gs>
            </a:gsLst>
            <a:lin ang="5400000" scaled="1"/>
          </a:gradFill>
        </p:spPr>
        <p:txBody>
          <a:bodyPr/>
          <a:lstStyle/>
          <a:p>
            <a:endParaRPr/>
          </a:p>
        </p:txBody>
      </p:sp>
      <p:sp>
        <p:nvSpPr>
          <p:cNvPr id="193" name="文本框 192" descr="{&quot;isTemplate&quot;:true,&quot;type&quot;:&quot;text&quot;}"/>
          <p:cNvSpPr txBox="1"/>
          <p:nvPr/>
        </p:nvSpPr>
        <p:spPr>
          <a:xfrm>
            <a:off x="666750" y="476250"/>
            <a:ext cx="10858500" cy="571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3750" b="1">
                <a:gradFill>
                  <a:gsLst>
                    <a:gs pos="0">
                      <a:srgbClr val="FFFFFF"/>
                    </a:gs>
                    <a:gs pos="100000">
                      <a:srgbClr val="B8B8C4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ViT </a:t>
            </a:r>
            <a:r>
              <a:rPr lang="zh-CN" sz="3750" b="1">
                <a:gradFill>
                  <a:gsLst>
                    <a:gs pos="0">
                      <a:srgbClr val="FFFFFF"/>
                    </a:gs>
                    <a:gs pos="100000">
                      <a:srgbClr val="B8B8C4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如何读懂一张图（六步）</a:t>
            </a:r>
          </a:p>
        </p:txBody>
      </p:sp>
      <p:pic>
        <p:nvPicPr>
          <p:cNvPr id="194" name="图片 193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6750" y="1809750"/>
            <a:ext cx="10858500" cy="2857500"/>
          </a:xfrm>
          <a:prstGeom prst="rect">
            <a:avLst/>
          </a:prstGeom>
        </p:spPr>
      </p:pic>
      <p:sp>
        <p:nvSpPr>
          <p:cNvPr id="195" name="圆角矩形 194"/>
          <p:cNvSpPr/>
          <p:nvPr/>
        </p:nvSpPr>
        <p:spPr>
          <a:xfrm>
            <a:off x="666750" y="5429250"/>
            <a:ext cx="10858500" cy="495300"/>
          </a:xfrm>
          <a:prstGeom prst="roundRect">
            <a:avLst>
              <a:gd name="adj" fmla="val 23077"/>
            </a:avLst>
          </a:prstGeom>
          <a:solidFill>
            <a:srgbClr val="3B82F6">
              <a:alpha val="10000"/>
            </a:srgbClr>
          </a:solidFill>
          <a:ln w="12700">
            <a:solidFill>
              <a:srgbClr val="3B82F6">
                <a:alpha val="3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6" name="文本框 195" descr="{&quot;isTemplate&quot;:true,&quot;type&quot;:&quot;text&quot;}"/>
          <p:cNvSpPr txBox="1"/>
          <p:nvPr/>
        </p:nvSpPr>
        <p:spPr>
          <a:xfrm>
            <a:off x="838200" y="5600700"/>
            <a:ext cx="6667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93C5FD"/>
                </a:solidFill>
                <a:latin typeface="微软雅黑" panose="020B0503020204020204" charset="-122"/>
                <a:ea typeface="微软雅黑" panose="020B0503020204020204" charset="-122"/>
              </a:rPr>
              <a:t>本页一句话</a:t>
            </a:r>
          </a:p>
        </p:txBody>
      </p:sp>
      <p:sp>
        <p:nvSpPr>
          <p:cNvPr id="197" name="文本框 196" descr="{&quot;isTemplate&quot;:true,&quot;type&quot;:&quot;text&quot;}"/>
          <p:cNvSpPr txBox="1"/>
          <p:nvPr/>
        </p:nvSpPr>
        <p:spPr>
          <a:xfrm>
            <a:off x="1619250" y="5591175"/>
            <a:ext cx="97345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9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切图</a:t>
            </a:r>
            <a:r>
              <a:rPr lang="en-US" sz="109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 → </a:t>
            </a:r>
            <a:r>
              <a:rPr lang="zh-CN" sz="109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变数字</a:t>
            </a:r>
            <a:r>
              <a:rPr lang="en-US" sz="109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 → </a:t>
            </a:r>
            <a:r>
              <a:rPr lang="zh-CN" sz="109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加班长</a:t>
            </a:r>
            <a:r>
              <a:rPr lang="en-US" sz="109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 → </a:t>
            </a:r>
            <a:r>
              <a:rPr lang="zh-CN" sz="109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开</a:t>
            </a:r>
            <a:r>
              <a:rPr lang="en-US" sz="109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 6 </a:t>
            </a:r>
            <a:r>
              <a:rPr lang="zh-CN" sz="109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轮会</a:t>
            </a:r>
            <a:r>
              <a:rPr lang="en-US" sz="109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 → </a:t>
            </a:r>
            <a:r>
              <a:rPr lang="zh-CN" sz="109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班长宣布答案。原理讲完，下一页看我们的项目。</a:t>
            </a:r>
          </a:p>
        </p:txBody>
      </p:sp>
      <p:sp>
        <p:nvSpPr>
          <p:cNvPr id="199" name="文本框 198" descr="{&quot;isTemplate&quot;:true,&quot;type&quot;:&quot;text&quot;}"/>
          <p:cNvSpPr txBox="1"/>
          <p:nvPr/>
        </p:nvSpPr>
        <p:spPr>
          <a:xfrm>
            <a:off x="11106150" y="6496050"/>
            <a:ext cx="4191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75">
                <a:solidFill>
                  <a:srgbClr val="6E6E73"/>
                </a:solidFill>
                <a:latin typeface="微软雅黑" panose="020B0503020204020204" charset="-122"/>
                <a:ea typeface="微软雅黑" panose="020B0503020204020204" charset="-122"/>
              </a:rPr>
              <a:t>06 / 13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notes={`原理讲完，看我们的项目。我们照着这篇论文，从零手写了整个 ViT：没用 timm 现成库，Patch 切分、注意力、训练循环全部自己写。在 CIFAR-10 数据集上完整训练了 100 轮，最终测试准确率 82.58%。右边是项目文件结构，接下来两页带大家看其中最关键的两个文件。`}&gt;&#10;  &lt;Box style={{ width: 1280, height: 720, background: 'linear-gradient(180deg, #0C0C16 0%, #12102A 100%)', flexDirection: 'column', padding: '0 70px' }}&gt;&#10;    &lt;Box style={{ height: 110, justifyContent: 'center' }}&gt;&#10;      &lt;Text style={{ fontSize: 50, fontWeight: 'bold', backgroundImage: 'linear-gradient(180deg, #FFFFFF 0%, #B8B8C4 100%)', backgroundClip: 'text', color: 'transparent' }}&gt;我们的项目：从零手写 ViT&lt;/Text&gt;&#10;    &lt;/Box&gt;&#10;&#10;    &lt;Box style={{ height: 460, flexDirection: 'row', gap: 44 }}&gt;&#10;      &lt;Box style={{ width: 560, borderRadius: 16, overflow: 'hidden', border: '1px solid rgba(245,245,247,0.12)' }}&gt;&#10;        &lt;CodeBlock&#10;          code={`ViT-CIFAR10-Classification/&#10;├── src/&#10;│   ├── model.py     ★ 模型定义（Q·K·V 在这里）&#10;│   ├── dataset.py       数据加载与增强&#10;│   └── utils.py         日志、绘图工具&#10;├── config.py        ★ 全部超参数集中在这里&#10;├── train.py             训练入口（一条命令启动）&#10;├── checkpoints/         训练好的模型权重&#10;├── plots/               准确率曲线、Demo 结果&#10;└── training.log         训练日志（可查每轮成绩）&#10;&#10;# 运行方式&#10;python train.py   # 训练&#10;python demo.py    # 用训练好的模型预测`}&#10;          language='text'&#10;          width={560}&#10;          height={460}&#10;          fontSize={13.5}&#10;          theme='github-dark'&#10;        /&gt;&#10;      &lt;/Box&gt;&#10;&#10;      &lt;Box style={{ flex: 1, flexDirection: 'column', justifyContent: 'center', gap: 18 }}&gt;&#10;        &lt;Text style={{ fontSize: 22, fontWeight: 'bold', color: '#F5F5F7' }}&gt;三个数字读懂这个项目&lt;/Text&gt;&#10;        &lt;Box style={{ flexDirection: 'row', gap: 12 }}&gt;&#10;          &lt;Box style={{ flex: 1, background: 'rgba(245,245,247,0.05)', border: '1px solid rgba(245,245,247,0.1)', borderRadius: 14, padding: '15px 16px', gap: 4 }}&gt;&#10;            &lt;Text style={{ fontSize: 32, fontWeight: 'bold', backgroundImage: 'linear-gradient(135deg, #3B82F6 0%, #8B5CF6 100%)', backgroundClip: 'text', color: 'transparent' }}&gt;100&lt;/Text&gt;&#10;            &lt;Text style={{ fontSize: 12.5, color: '#C7C7CC' }}&gt;数据集过了 100 遍&lt;/Text&gt;&#10;          &lt;/Box&gt;&#10;          &lt;Box style={{ flex: 1, background: 'rgba(245,245,247,0.05)', border: '1px solid rgba(245,245,247,0.1)', borderRadius: 14, padding: '15px 16px', gap: 4 }}&gt;&#10;            &lt;Text style={{ fontSize: 32, fontWeight: 'bold', backgroundImage: 'linear-gradient(135deg, #3B82F6 0%, #8B5CF6 100%)', backgroundClip: 'text', color: 'transparent' }}&gt;82.58%&lt;/Text&gt;&#10;            &lt;Text style={{ fontSize: 12.5, color: '#C7C7CC' }}&gt;1 万张测试图对 8258 张&lt;/Text&gt;&#10;          &lt;/Box&gt;&#10;          &lt;Box style={{ flex: 1, background: 'rgba(245,245,247,0.05)', border: '1px solid rgba(245,245,247,0.1)', borderRadius: 14, padding: '15px 16px', gap: 4 }}&gt;&#10;            &lt;Text style={{ fontSize: 32, fontWeight: 'bold', backgroundImage: 'linear-gradient(135deg, #3B82F6 0%, #8B5CF6 100%)', backgroundClip: 'text', color: 'transparent' }}&gt;0&lt;/Text&gt;&#10;            &lt;Text style={{ fontSize: 12.5, color: '#C7C7CC' }}&gt;行现成库代码&lt;/Text&gt;&#10;          &lt;/Box&gt;&#10;        &lt;/Box&gt;&#10;        &lt;Text style={{ fontSize: 14.5, color: '#C7C7CC', lineHeight: 1.65 }}&gt;&#10;          CIFAR-10 数据集：6 万张 32×32 小图，共 10 类（飞机、猫、船……）。其中 5 万张用来训练、1 万张从来没让模型见过，专门用来考试。&#10;        &lt;/Text&gt;&#10;        &lt;Text style={{ fontSize: 14, color: '#86868B', lineHeight: 1.6 }}&gt;&#10;          训练管线：数据增强 → AdamW 优化器 → 学习率预热+余弦退火 → 保存最优权重&#10;        &lt;/Text&gt;&#10;      &lt;/Box&gt;&#10;    &lt;/Box&gt;&#10;&#10;    &lt;Box style={{ height: 52, flexDirection: 'row', alignItems: 'center', gap: 12, background: 'rgba(59,130,246,0.10)', border: '1px solid rgba(59,130,246,0.35)', borderRadius: 12, padding: '0 18px' }}&gt;&#10;      &lt;Text style={{ fontSize: 14, fontWeight: 'bold', color: '#93C5FD' }}&gt;本页一句话&lt;/Text&gt;&#10;      &lt;Text style={{ fontSize: 14.5, color: '#E5E7EB', flex: 1 }}&gt;项目 = 论文思想的完整复现：模型自己写、自己训、自己测，接下来看两个最关键的文件。&lt;/Text&gt;&#10;    &lt;/Box&gt;&#10;    &lt;Box style={{ height: 98, flexDirection: 'row', justifyContent: 'space-between', alignItems: 'flex-end', paddingBottom: 22 }}&gt;&#10;      &lt;Text style={{ fontSize: 13, color: '#6E6E73' }}&gt;ViT · CIFAR-10 · 小白教学版&lt;/Text&gt;&#10;      &lt;Text style={{ fontSize: 13, color: '#6E6E73' }}&gt;07 / 13&lt;/Text&gt;&#10;    &lt;/Box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矩形 20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C0C16"/>
              </a:gs>
              <a:gs pos="100000">
                <a:srgbClr val="12102A"/>
              </a:gs>
            </a:gsLst>
            <a:lin ang="5400000" scaled="1"/>
          </a:gradFill>
        </p:spPr>
        <p:txBody>
          <a:bodyPr/>
          <a:lstStyle/>
          <a:p>
            <a:endParaRPr/>
          </a:p>
        </p:txBody>
      </p:sp>
      <p:sp>
        <p:nvSpPr>
          <p:cNvPr id="202" name="文本框 201" descr="{&quot;isTemplate&quot;:true,&quot;type&quot;:&quot;text&quot;}"/>
          <p:cNvSpPr txBox="1"/>
          <p:nvPr/>
        </p:nvSpPr>
        <p:spPr>
          <a:xfrm>
            <a:off x="666750" y="314325"/>
            <a:ext cx="10858500" cy="571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3750" b="1">
                <a:gradFill>
                  <a:gsLst>
                    <a:gs pos="0">
                      <a:srgbClr val="FFFFFF"/>
                    </a:gs>
                    <a:gs pos="100000">
                      <a:srgbClr val="B8B8C4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我们的项目：从零手写</a:t>
            </a:r>
            <a:r>
              <a:rPr lang="en-US" sz="3750" b="1">
                <a:gradFill>
                  <a:gsLst>
                    <a:gs pos="0">
                      <a:srgbClr val="FFFFFF"/>
                    </a:gs>
                    <a:gs pos="100000">
                      <a:srgbClr val="B8B8C4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 ViT</a:t>
            </a:r>
          </a:p>
        </p:txBody>
      </p:sp>
      <p:sp>
        <p:nvSpPr>
          <p:cNvPr id="203" name="圆角矩形 202"/>
          <p:cNvSpPr/>
          <p:nvPr/>
        </p:nvSpPr>
        <p:spPr>
          <a:xfrm>
            <a:off x="666750" y="1047750"/>
            <a:ext cx="5334000" cy="4381500"/>
          </a:xfrm>
          <a:prstGeom prst="roundRect">
            <a:avLst>
              <a:gd name="adj" fmla="val 3478"/>
            </a:avLst>
          </a:prstGeom>
          <a:ln w="12700">
            <a:solidFill>
              <a:srgbClr val="F5F5F7">
                <a:alpha val="12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4" name="文本框 203" descr="{&quot;isTemplate&quot;:true,&quot;type&quot;:&quot;text&quot;}"/>
          <p:cNvSpPr txBox="1"/>
          <p:nvPr/>
        </p:nvSpPr>
        <p:spPr>
          <a:xfrm>
            <a:off x="6419850" y="2028825"/>
            <a:ext cx="510540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三个数字读懂这个项目</a:t>
            </a:r>
          </a:p>
        </p:txBody>
      </p:sp>
      <p:sp>
        <p:nvSpPr>
          <p:cNvPr id="205" name="圆角矩形 204"/>
          <p:cNvSpPr/>
          <p:nvPr/>
        </p:nvSpPr>
        <p:spPr>
          <a:xfrm>
            <a:off x="6419850" y="2457450"/>
            <a:ext cx="1628775" cy="838200"/>
          </a:xfrm>
          <a:prstGeom prst="roundRect">
            <a:avLst>
              <a:gd name="adj" fmla="val 15909"/>
            </a:avLst>
          </a:prstGeom>
          <a:solidFill>
            <a:srgbClr val="F5F5F7">
              <a:alpha val="5000"/>
            </a:srgbClr>
          </a:solidFill>
          <a:ln w="12700">
            <a:solidFill>
              <a:srgbClr val="F5F5F7">
                <a:alpha val="1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6" name="文本框 205" descr="{&quot;isTemplate&quot;:true,&quot;type&quot;:&quot;text&quot;}"/>
          <p:cNvSpPr txBox="1"/>
          <p:nvPr/>
        </p:nvSpPr>
        <p:spPr>
          <a:xfrm>
            <a:off x="6572250" y="2600325"/>
            <a:ext cx="1323975" cy="3714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400" b="1">
                <a:gradFill>
                  <a:gsLst>
                    <a:gs pos="0">
                      <a:srgbClr val="3B82F6"/>
                    </a:gs>
                    <a:gs pos="100000">
                      <a:srgbClr val="8B5CF6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100</a:t>
            </a:r>
          </a:p>
        </p:txBody>
      </p:sp>
      <p:sp>
        <p:nvSpPr>
          <p:cNvPr id="207" name="文本框 206" descr="{&quot;isTemplate&quot;:true,&quot;type&quot;:&quot;text&quot;}"/>
          <p:cNvSpPr txBox="1"/>
          <p:nvPr/>
        </p:nvSpPr>
        <p:spPr>
          <a:xfrm>
            <a:off x="6572250" y="3009900"/>
            <a:ext cx="132397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40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</a:rPr>
              <a:t>数据集过了</a:t>
            </a:r>
            <a:r>
              <a:rPr lang="en-US" sz="940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</a:rPr>
              <a:t> 100 </a:t>
            </a:r>
            <a:r>
              <a:rPr lang="zh-CN" sz="940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</a:rPr>
              <a:t>遍</a:t>
            </a:r>
          </a:p>
        </p:txBody>
      </p:sp>
      <p:sp>
        <p:nvSpPr>
          <p:cNvPr id="208" name="圆角矩形 207"/>
          <p:cNvSpPr/>
          <p:nvPr/>
        </p:nvSpPr>
        <p:spPr>
          <a:xfrm>
            <a:off x="8162925" y="2457450"/>
            <a:ext cx="1619250" cy="838200"/>
          </a:xfrm>
          <a:prstGeom prst="roundRect">
            <a:avLst>
              <a:gd name="adj" fmla="val 15909"/>
            </a:avLst>
          </a:prstGeom>
          <a:solidFill>
            <a:srgbClr val="F5F5F7">
              <a:alpha val="5000"/>
            </a:srgbClr>
          </a:solidFill>
          <a:ln w="12700">
            <a:solidFill>
              <a:srgbClr val="F5F5F7">
                <a:alpha val="1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9" name="文本框 208" descr="{&quot;isTemplate&quot;:true,&quot;type&quot;:&quot;text&quot;}"/>
          <p:cNvSpPr txBox="1"/>
          <p:nvPr/>
        </p:nvSpPr>
        <p:spPr>
          <a:xfrm>
            <a:off x="8315325" y="2600325"/>
            <a:ext cx="1314450" cy="3714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400" b="1">
                <a:gradFill>
                  <a:gsLst>
                    <a:gs pos="0">
                      <a:srgbClr val="3B82F6"/>
                    </a:gs>
                    <a:gs pos="100000">
                      <a:srgbClr val="8B5CF6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82.58%</a:t>
            </a:r>
          </a:p>
        </p:txBody>
      </p:sp>
      <p:sp>
        <p:nvSpPr>
          <p:cNvPr id="210" name="文本框 209" descr="{&quot;isTemplate&quot;:true,&quot;type&quot;:&quot;text&quot;}"/>
          <p:cNvSpPr txBox="1"/>
          <p:nvPr/>
        </p:nvSpPr>
        <p:spPr>
          <a:xfrm>
            <a:off x="8315325" y="3009900"/>
            <a:ext cx="13144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40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</a:rPr>
              <a:t>1 </a:t>
            </a:r>
            <a:r>
              <a:rPr lang="zh-CN" sz="940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</a:rPr>
              <a:t>万张测试图对</a:t>
            </a:r>
            <a:r>
              <a:rPr lang="en-US" sz="940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</a:rPr>
              <a:t> 8258 </a:t>
            </a:r>
            <a:r>
              <a:rPr lang="zh-CN" sz="940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</a:rPr>
              <a:t>张</a:t>
            </a:r>
          </a:p>
        </p:txBody>
      </p:sp>
      <p:sp>
        <p:nvSpPr>
          <p:cNvPr id="211" name="圆角矩形 210"/>
          <p:cNvSpPr/>
          <p:nvPr/>
        </p:nvSpPr>
        <p:spPr>
          <a:xfrm>
            <a:off x="9896475" y="2457450"/>
            <a:ext cx="1628775" cy="838200"/>
          </a:xfrm>
          <a:prstGeom prst="roundRect">
            <a:avLst>
              <a:gd name="adj" fmla="val 15909"/>
            </a:avLst>
          </a:prstGeom>
          <a:solidFill>
            <a:srgbClr val="F5F5F7">
              <a:alpha val="5000"/>
            </a:srgbClr>
          </a:solidFill>
          <a:ln w="12700">
            <a:solidFill>
              <a:srgbClr val="F5F5F7">
                <a:alpha val="1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2" name="文本框 211" descr="{&quot;isTemplate&quot;:true,&quot;type&quot;:&quot;text&quot;}"/>
          <p:cNvSpPr txBox="1"/>
          <p:nvPr/>
        </p:nvSpPr>
        <p:spPr>
          <a:xfrm>
            <a:off x="10048875" y="2600325"/>
            <a:ext cx="1323975" cy="3714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400" b="1">
                <a:gradFill>
                  <a:gsLst>
                    <a:gs pos="0">
                      <a:srgbClr val="3B82F6"/>
                    </a:gs>
                    <a:gs pos="100000">
                      <a:srgbClr val="8B5CF6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0</a:t>
            </a:r>
          </a:p>
        </p:txBody>
      </p:sp>
      <p:sp>
        <p:nvSpPr>
          <p:cNvPr id="213" name="文本框 212" descr="{&quot;isTemplate&quot;:true,&quot;type&quot;:&quot;text&quot;}"/>
          <p:cNvSpPr txBox="1"/>
          <p:nvPr/>
        </p:nvSpPr>
        <p:spPr>
          <a:xfrm>
            <a:off x="10048875" y="3009900"/>
            <a:ext cx="132397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40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</a:rPr>
              <a:t>行现成库代码</a:t>
            </a:r>
          </a:p>
        </p:txBody>
      </p:sp>
      <p:sp>
        <p:nvSpPr>
          <p:cNvPr id="214" name="文本框 213" descr="{&quot;isTemplate&quot;:true,&quot;type&quot;:&quot;text&quot;}"/>
          <p:cNvSpPr txBox="1"/>
          <p:nvPr/>
        </p:nvSpPr>
        <p:spPr>
          <a:xfrm>
            <a:off x="6419850" y="3467100"/>
            <a:ext cx="5105400" cy="5524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65000"/>
              </a:lnSpc>
            </a:pPr>
            <a:r>
              <a:rPr lang="en-US" sz="1090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</a:rPr>
              <a:t>CIFAR-10 </a:t>
            </a:r>
            <a:r>
              <a:rPr lang="zh-CN" sz="1090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</a:rPr>
              <a:t>数据集：</a:t>
            </a:r>
            <a:r>
              <a:rPr lang="en-US" sz="1090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</a:rPr>
              <a:t>6 </a:t>
            </a:r>
            <a:r>
              <a:rPr lang="zh-CN" sz="1090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</a:rPr>
              <a:t>万张</a:t>
            </a:r>
            <a:r>
              <a:rPr lang="en-US" sz="1090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</a:rPr>
              <a:t> 32×32 </a:t>
            </a:r>
            <a:r>
              <a:rPr lang="zh-CN" sz="1090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</a:rPr>
              <a:t>小图，共</a:t>
            </a:r>
            <a:r>
              <a:rPr lang="en-US" sz="1090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</a:rPr>
              <a:t> 10 </a:t>
            </a:r>
            <a:r>
              <a:rPr lang="zh-CN" sz="1090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</a:rPr>
              <a:t>类（飞机、猫、船……）。其中</a:t>
            </a:r>
            <a:r>
              <a:rPr lang="en-US" sz="1090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</a:rPr>
              <a:t> 5 </a:t>
            </a:r>
            <a:r>
              <a:rPr lang="zh-CN" sz="1090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</a:rPr>
              <a:t>万张用来训练、</a:t>
            </a:r>
            <a:r>
              <a:rPr lang="en-US" sz="1090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</a:rPr>
              <a:t>1 </a:t>
            </a:r>
            <a:r>
              <a:rPr lang="zh-CN" sz="1090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</a:rPr>
              <a:t>万张从来没让模型见过，专门用来考试。</a:t>
            </a:r>
          </a:p>
        </p:txBody>
      </p:sp>
      <p:sp>
        <p:nvSpPr>
          <p:cNvPr id="215" name="文本框 214" descr="{&quot;isTemplate&quot;:true,&quot;type&quot;:&quot;text&quot;}"/>
          <p:cNvSpPr txBox="1"/>
          <p:nvPr/>
        </p:nvSpPr>
        <p:spPr>
          <a:xfrm>
            <a:off x="6419850" y="4191000"/>
            <a:ext cx="510540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60000"/>
              </a:lnSpc>
            </a:pPr>
            <a:r>
              <a:rPr lang="zh-CN" sz="1050">
                <a:solidFill>
                  <a:srgbClr val="86868B"/>
                </a:solidFill>
                <a:latin typeface="微软雅黑" panose="020B0503020204020204" charset="-122"/>
                <a:ea typeface="微软雅黑" panose="020B0503020204020204" charset="-122"/>
              </a:rPr>
              <a:t>训练管线：数据增强</a:t>
            </a:r>
            <a:r>
              <a:rPr lang="en-US" sz="1050">
                <a:solidFill>
                  <a:srgbClr val="86868B"/>
                </a:solidFill>
                <a:latin typeface="微软雅黑" panose="020B0503020204020204" charset="-122"/>
                <a:ea typeface="微软雅黑" panose="020B0503020204020204" charset="-122"/>
              </a:rPr>
              <a:t> → AdamW </a:t>
            </a:r>
            <a:r>
              <a:rPr lang="zh-CN" sz="1050">
                <a:solidFill>
                  <a:srgbClr val="86868B"/>
                </a:solidFill>
                <a:latin typeface="微软雅黑" panose="020B0503020204020204" charset="-122"/>
                <a:ea typeface="微软雅黑" panose="020B0503020204020204" charset="-122"/>
              </a:rPr>
              <a:t>优化器</a:t>
            </a:r>
            <a:r>
              <a:rPr lang="en-US" sz="1050">
                <a:solidFill>
                  <a:srgbClr val="86868B"/>
                </a:solidFill>
                <a:latin typeface="微软雅黑" panose="020B0503020204020204" charset="-122"/>
                <a:ea typeface="微软雅黑" panose="020B0503020204020204" charset="-122"/>
              </a:rPr>
              <a:t> → </a:t>
            </a:r>
            <a:r>
              <a:rPr lang="zh-CN" sz="1050">
                <a:solidFill>
                  <a:srgbClr val="86868B"/>
                </a:solidFill>
                <a:latin typeface="微软雅黑" panose="020B0503020204020204" charset="-122"/>
                <a:ea typeface="微软雅黑" panose="020B0503020204020204" charset="-122"/>
              </a:rPr>
              <a:t>学习率预热</a:t>
            </a:r>
            <a:r>
              <a:rPr lang="en-US" sz="1050">
                <a:solidFill>
                  <a:srgbClr val="86868B"/>
                </a:solidFill>
                <a:latin typeface="微软雅黑" panose="020B0503020204020204" charset="-122"/>
                <a:ea typeface="微软雅黑" panose="020B0503020204020204" charset="-122"/>
              </a:rPr>
              <a:t>+</a:t>
            </a:r>
            <a:r>
              <a:rPr lang="zh-CN" sz="1050">
                <a:solidFill>
                  <a:srgbClr val="86868B"/>
                </a:solidFill>
                <a:latin typeface="微软雅黑" panose="020B0503020204020204" charset="-122"/>
                <a:ea typeface="微软雅黑" panose="020B0503020204020204" charset="-122"/>
              </a:rPr>
              <a:t>余弦退火</a:t>
            </a:r>
            <a:r>
              <a:rPr lang="en-US" sz="1050">
                <a:solidFill>
                  <a:srgbClr val="86868B"/>
                </a:solidFill>
                <a:latin typeface="微软雅黑" panose="020B0503020204020204" charset="-122"/>
                <a:ea typeface="微软雅黑" panose="020B0503020204020204" charset="-122"/>
              </a:rPr>
              <a:t> → </a:t>
            </a:r>
            <a:r>
              <a:rPr lang="zh-CN" sz="1050">
                <a:solidFill>
                  <a:srgbClr val="86868B"/>
                </a:solidFill>
                <a:latin typeface="微软雅黑" panose="020B0503020204020204" charset="-122"/>
                <a:ea typeface="微软雅黑" panose="020B0503020204020204" charset="-122"/>
              </a:rPr>
              <a:t>保存最优权重</a:t>
            </a:r>
          </a:p>
        </p:txBody>
      </p:sp>
      <p:sp>
        <p:nvSpPr>
          <p:cNvPr id="216" name="圆角矩形 215"/>
          <p:cNvSpPr/>
          <p:nvPr/>
        </p:nvSpPr>
        <p:spPr>
          <a:xfrm>
            <a:off x="666750" y="5429250"/>
            <a:ext cx="10858500" cy="495300"/>
          </a:xfrm>
          <a:prstGeom prst="roundRect">
            <a:avLst>
              <a:gd name="adj" fmla="val 23077"/>
            </a:avLst>
          </a:prstGeom>
          <a:solidFill>
            <a:srgbClr val="3B82F6">
              <a:alpha val="10000"/>
            </a:srgbClr>
          </a:solidFill>
          <a:ln w="12700">
            <a:solidFill>
              <a:srgbClr val="3B82F6">
                <a:alpha val="3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7" name="文本框 216" descr="{&quot;isTemplate&quot;:true,&quot;type&quot;:&quot;text&quot;}"/>
          <p:cNvSpPr txBox="1"/>
          <p:nvPr/>
        </p:nvSpPr>
        <p:spPr>
          <a:xfrm>
            <a:off x="838200" y="5600700"/>
            <a:ext cx="6667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93C5FD"/>
                </a:solidFill>
                <a:latin typeface="微软雅黑" panose="020B0503020204020204" charset="-122"/>
                <a:ea typeface="微软雅黑" panose="020B0503020204020204" charset="-122"/>
              </a:rPr>
              <a:t>本页一句话</a:t>
            </a:r>
          </a:p>
        </p:txBody>
      </p:sp>
      <p:sp>
        <p:nvSpPr>
          <p:cNvPr id="218" name="文本框 217" descr="{&quot;isTemplate&quot;:true,&quot;type&quot;:&quot;text&quot;}"/>
          <p:cNvSpPr txBox="1"/>
          <p:nvPr/>
        </p:nvSpPr>
        <p:spPr>
          <a:xfrm>
            <a:off x="1619250" y="5591175"/>
            <a:ext cx="97345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9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项目</a:t>
            </a:r>
            <a:r>
              <a:rPr lang="en-US" sz="109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 = </a:t>
            </a:r>
            <a:r>
              <a:rPr lang="zh-CN" sz="109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论文思想的完整复现：模型自己写、自己训、自己测，接下来看两个最关键的文件。</a:t>
            </a:r>
          </a:p>
        </p:txBody>
      </p:sp>
      <p:sp>
        <p:nvSpPr>
          <p:cNvPr id="220" name="文本框 219" descr="{&quot;isTemplate&quot;:true,&quot;type&quot;:&quot;text&quot;}"/>
          <p:cNvSpPr txBox="1"/>
          <p:nvPr/>
        </p:nvSpPr>
        <p:spPr>
          <a:xfrm>
            <a:off x="11106150" y="6496050"/>
            <a:ext cx="4191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75">
                <a:solidFill>
                  <a:srgbClr val="6E6E73"/>
                </a:solidFill>
                <a:latin typeface="微软雅黑" panose="020B0503020204020204" charset="-122"/>
                <a:ea typeface="微软雅黑" panose="020B0503020204020204" charset="-122"/>
              </a:rPr>
              <a:t>07 / 13</a:t>
            </a:r>
          </a:p>
        </p:txBody>
      </p:sp>
      <p:sp>
        <p:nvSpPr>
          <p:cNvPr id="221" name="任意多边形 220"/>
          <p:cNvSpPr/>
          <p:nvPr/>
        </p:nvSpPr>
        <p:spPr>
          <a:xfrm>
            <a:off x="666750" y="1047750"/>
            <a:ext cx="5334000" cy="3295650"/>
          </a:xfrm>
          <a:custGeom>
            <a:avLst/>
            <a:gdLst/>
            <a:ahLst/>
            <a:cxnLst/>
            <a:rect l="0" t="0" r="0" b="0"/>
            <a:pathLst>
              <a:path w="560" h="346">
                <a:moveTo>
                  <a:pt x="544" y="0"/>
                </a:moveTo>
                <a:cubicBezTo>
                  <a:pt x="553" y="0"/>
                  <a:pt x="560" y="7"/>
                  <a:pt x="560" y="16"/>
                </a:cubicBezTo>
                <a:lnTo>
                  <a:pt x="560" y="338"/>
                </a:lnTo>
                <a:cubicBezTo>
                  <a:pt x="560" y="342"/>
                  <a:pt x="556" y="346"/>
                  <a:pt x="552" y="346"/>
                </a:cubicBezTo>
                <a:lnTo>
                  <a:pt x="8" y="346"/>
                </a:lnTo>
                <a:cubicBezTo>
                  <a:pt x="4" y="346"/>
                  <a:pt x="0" y="342"/>
                  <a:pt x="0" y="338"/>
                </a:cubicBezTo>
                <a:lnTo>
                  <a:pt x="0" y="16"/>
                </a:lnTo>
                <a:cubicBezTo>
                  <a:pt x="0" y="7"/>
                  <a:pt x="7" y="0"/>
                  <a:pt x="16" y="0"/>
                </a:cubicBezTo>
                <a:lnTo>
                  <a:pt x="544" y="0"/>
                </a:lnTo>
                <a:close/>
              </a:path>
            </a:pathLst>
          </a:custGeom>
          <a:solidFill>
            <a:srgbClr val="0E1116"/>
          </a:solidFill>
        </p:spPr>
        <p:txBody>
          <a:bodyPr/>
          <a:lstStyle/>
          <a:p>
            <a:endParaRPr/>
          </a:p>
        </p:txBody>
      </p:sp>
      <p:sp>
        <p:nvSpPr>
          <p:cNvPr id="222" name="文本框 221"/>
          <p:cNvSpPr txBox="1"/>
          <p:nvPr/>
        </p:nvSpPr>
        <p:spPr>
          <a:xfrm>
            <a:off x="819150" y="1181100"/>
            <a:ext cx="5029200" cy="3028950"/>
          </a:xfrm>
          <a:prstGeom prst="rect">
            <a:avLst/>
          </a:prstGeom>
        </p:spPr>
        <p:txBody>
          <a:bodyPr wrap="square" lIns="0" tIns="0" rIns="0" bIns="0">
            <a:normAutofit lnSpcReduction="10000"/>
          </a:bodyPr>
          <a:lstStyle/>
          <a:p>
            <a:pPr>
              <a:lnSpc>
                <a:spcPct val="140000"/>
              </a:lnSpc>
            </a:pPr>
            <a:r>
              <a:rPr sz="1015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ViT-CIFAR10-Classification/</a:t>
            </a:r>
          </a:p>
          <a:p>
            <a:pPr>
              <a:lnSpc>
                <a:spcPct val="140000"/>
              </a:lnSpc>
            </a:pPr>
            <a:r>
              <a:rPr sz="1015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├── src/</a:t>
            </a:r>
          </a:p>
          <a:p>
            <a:pPr>
              <a:lnSpc>
                <a:spcPct val="140000"/>
              </a:lnSpc>
            </a:pPr>
            <a:r>
              <a:rPr sz="1015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│   ├── model.py     ★ 模型定义（Q·K·V 在这里）</a:t>
            </a:r>
          </a:p>
          <a:p>
            <a:pPr>
              <a:lnSpc>
                <a:spcPct val="140000"/>
              </a:lnSpc>
            </a:pPr>
            <a:r>
              <a:rPr sz="1015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│   ├── dataset.py       数据加载与增强</a:t>
            </a:r>
          </a:p>
          <a:p>
            <a:pPr>
              <a:lnSpc>
                <a:spcPct val="140000"/>
              </a:lnSpc>
            </a:pPr>
            <a:r>
              <a:rPr sz="1015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│   └── utils.py         日志、绘图工具</a:t>
            </a:r>
          </a:p>
          <a:p>
            <a:pPr>
              <a:lnSpc>
                <a:spcPct val="140000"/>
              </a:lnSpc>
            </a:pPr>
            <a:r>
              <a:rPr sz="1015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├── config.py        ★ 全部超参数集中在这里</a:t>
            </a:r>
          </a:p>
          <a:p>
            <a:pPr>
              <a:lnSpc>
                <a:spcPct val="140000"/>
              </a:lnSpc>
            </a:pPr>
            <a:r>
              <a:rPr sz="1015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├── train.py             训练入口（一条命令启动）</a:t>
            </a:r>
          </a:p>
          <a:p>
            <a:pPr>
              <a:lnSpc>
                <a:spcPct val="140000"/>
              </a:lnSpc>
            </a:pPr>
            <a:r>
              <a:rPr sz="1015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├── checkpoints/         训练好的模型权重</a:t>
            </a:r>
          </a:p>
          <a:p>
            <a:pPr>
              <a:lnSpc>
                <a:spcPct val="140000"/>
              </a:lnSpc>
            </a:pPr>
            <a:r>
              <a:rPr sz="1015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├── plots/               准确率曲线、Demo 结果</a:t>
            </a:r>
          </a:p>
          <a:p>
            <a:pPr>
              <a:lnSpc>
                <a:spcPct val="140000"/>
              </a:lnSpc>
            </a:pPr>
            <a:r>
              <a:rPr sz="1015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└── training.log         训练日志（可查每轮成绩）</a:t>
            </a:r>
          </a:p>
          <a:p>
            <a:pPr>
              <a:lnSpc>
                <a:spcPct val="140000"/>
              </a:lnSpc>
            </a:pPr>
            <a:endParaRPr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40000"/>
              </a:lnSpc>
            </a:pPr>
            <a:r>
              <a:rPr sz="1015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# 运行方式</a:t>
            </a:r>
          </a:p>
          <a:p>
            <a:pPr>
              <a:lnSpc>
                <a:spcPct val="140000"/>
              </a:lnSpc>
            </a:pPr>
            <a:r>
              <a:rPr sz="1015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python train.py   # 训练</a:t>
            </a:r>
          </a:p>
          <a:p>
            <a:pPr>
              <a:lnSpc>
                <a:spcPct val="140000"/>
              </a:lnSpc>
            </a:pPr>
            <a:r>
              <a:rPr sz="1015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python demo.py    # 用训练好的模型预测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notes={`第一份关键文件：model.py，老师要求的 Q、K、V 就在这里。看左边代码，每一行右边有中文注释：to_qkv 一个线性层同时生成三份投影；chunk 切成三段，变量名就叫 q k v；q 乘 k 转置是打相似度分；Softmax 把分数变权重；权重乘 v 把信息收回来。对照右下角公式，①到⑤每行对应一项。`}&gt;&#10;  &lt;Box style={{ width: 1280, height: 720, background: 'linear-gradient(180deg, #0C0C16 0%, #12102A 100%)', flexDirection: 'column', padding: '0 70px' }}&gt;&#10;    &lt;Box style={{ height: 110, flexDirection: 'row', alignItems: 'center', gap: 18 }}&gt;&#10;      &lt;Text style={{ fontSize: 50, fontWeight: 'bold', backgroundImage: 'linear-gradient(180deg, #FFFFFF 0%, #B8B8C4 100%)', backgroundClip: 'text', color: 'transparent' }}&gt;核心代码① model.py：Q · K · V&lt;/Text&gt;&#10;      &lt;Box style={{ background: 'linear-gradient(135deg, #3B82F6 0%, #8B5CF6 100%)', borderRadius: 20, padding: '6px 18px' }}&gt;&#10;        &lt;Text style={{ fontSize: 15, fontWeight: 'bold', color: '#FFFFFF' }}&gt;老师要求② · Attention 类 L43-63&lt;/Text&gt;&#10;      &lt;/Box&gt;&#10;    &lt;/Box&gt;&#10;&#10;    &lt;Box style={{ height: 460, flexDirection: 'row', gap: 32, alignItems: 'center' }}&gt;&#10;      &lt;Box style={{ width: 700, height: 430, borderRadius: 16, overflow: 'hidden', border: '1px solid rgba(245,245,247,0.12)' }}&gt;&#10;        &lt;CodeBlock&#10;          code={`# ============ Q、K、V 的诞生与工作 ============&#10;# 第①步：一个线性层同时生成 Q/K/V 三份投影&#10;#        （384 维 → 384×3=1152 维，权重=W_Q W_K W_V）&#10;self.to_qkv = nn.Linear(dim, inner_dim * 3, bias=False)&#10;&#10;# 第②步：切 3 份 + 按 6 个头重排，变量名就叫 q, k, v&#10;qkv = self.to_qkv(x).chunk(3, dim=-1)&#10;q, k, v = map(lambda t: rearrange(&#10;    t, 'b n (h d) -&gt; b h n d', h=self.heads), qkv)&#10;&#10;# 第③步：Q·Kᵀ —— 每个 token 给所有 token 打相似度分&#10;dots = torch.matmul(q, k.transpose(-1, -2)) * self.scale&#10;&#10;# 第④步：Softmax —— 分数变成权重（和为 1）&#10;attn = self.attend(dots)&#10;&#10;# 第⑤步：权重 × V —— 按重要程度把信息加权搬回来&#10;out = torch.matmul(attn, v)`}&#10;          language='python'&#10;          width={700}&#10;          height={430}&#10;          fontSize={13.5}&#10;          theme='github-dark'&#10;        /&gt;&#10;      &lt;/Box&gt;&#10;&#10;      &lt;Box style={{ flex: 1, flexDirection: 'column', gap: 14 }}&gt;&#10;        &lt;Box style={{ background: 'rgba(245,245,247,0.05)', borderLeft: '3px solid #3B82F6', borderRadius: 10, padding: '12px 14px' }}&gt;&#10;          &lt;Text style={{ fontSize: 14, color: '#F5F5F7', lineHeight: 1.55 }}&gt;&#10;            &lt;span style={{ fontWeight: 'bold', color: '#93C5FD' }}&gt;怎么答：&lt;/span&gt;Q/K/V 由 &lt;span style={{ color: '#A5B4FC' }}&gt;to_qkv&lt;/span&gt; 线性层生成，&lt;span style={{ color: '#A5B4FC' }}&gt;chunk(3)&lt;/span&gt; 拆分——权重矩阵就是论文里的 W_Q、W_K、W_V&#10;          &lt;/Text&gt;&#10;        &lt;/Box&gt;&#10;        &lt;Box style={{ background: 'rgba(245,245,247,0.05)', borderLeft: '3px solid #8B5CF6', borderRadius: 10, padding: '12px 14px' }}&gt;&#10;          &lt;Text style={{ fontSize: 14, color: '#F5F5F7', lineHeight: 1.55 }}&gt;&#10;            &lt;span style={{ fontWeight: 'bold', color: '#C4B5FD' }}&gt;6 个头：&lt;/span&gt;384 维切成 6 份，每头 64 维独立做注意力——多头 = 多角度看问题&#10;          &lt;/Text&gt;&#10;        &lt;/Box&gt;&#10;        &lt;Box style={{ background: 'rgba(245,245,247,0.05)', borderLeft: '3px solid #8B5CF6', borderRadius: 10, padding: '12px 14px' }}&gt;&#10;          &lt;Text style={{ fontSize: 14, color: '#F5F5F7', lineHeight: 1.55 }}&gt;&#10;            &lt;span style={{ fontWeight: 'bold', color: '#C4B5FD' }}&gt;除以 √64：&lt;/span&gt;防止分数过大、梯度消失，训练才稳&#10;          &lt;/Text&gt;&#10;        &lt;/Box&gt;&#10;        &lt;Box style={{ background: 'rgba(139,92,246,0.12)', border: '1px solid rgba(139,92,246,0.35)', borderRadius: 10, padding: '12px 14px' }}&gt;&#10;          &lt;Text style={{ fontSize: 14, color: '#F5F5F7', lineHeight: 1.55 }}&gt;&#10;            对照公式：&lt;Text style={{ color: '#C4B5FD' }}&gt;Softmax(QKᵀ/√d)·V&lt;/Text&gt; —— ①②③④⑤ 每行代码各对应一项&#10;          &lt;/Text&gt;&#10;        &lt;/Box&gt;&#10;      &lt;/Box&gt;&#10;    &lt;/Box&gt;&#10;&#10;    &lt;Box style={{ height: 52, flexDirection: 'row', alignItems: 'center', gap: 12, background: 'rgba(59,130,246,0.10)', border: '1px solid rgba(59,130,246,0.35)', borderRadius: 12, padding: '0 18px' }}&gt;&#10;      &lt;Text style={{ fontSize: 14, fontWeight: 'bold', color: '#93C5FD' }}&gt;本页一句话&lt;/Text&gt;&#10;      &lt;Text style={{ fontSize: 14.5, color: '#E5E7EB', flex: 1 }}&gt;老师要求②的答案：Q/K/V 在 src/model.py 的 Attention 类（L43-61），五行代码对应公式五步。&lt;/Text&gt;&#10;    &lt;/Box&gt;&#10;    &lt;Box style={{ height: 98, flexDirection: 'row', justifyContent: 'space-between', alignItems: 'flex-end', paddingBottom: 22 }}&gt;&#10;      &lt;Text style={{ fontSize: 13, color: '#6E6E73' }}&gt;ViT · CIFAR-10 · 小白教学版&lt;/Text&gt;&#10;      &lt;Text style={{ fontSize: 13, color: '#6E6E73' }}&gt;08 / 13&lt;/Text&gt;&#10;    &lt;/Box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矩形 22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C0C16"/>
              </a:gs>
              <a:gs pos="100000">
                <a:srgbClr val="12102A"/>
              </a:gs>
            </a:gsLst>
            <a:lin ang="5400000" scaled="1"/>
          </a:gradFill>
        </p:spPr>
        <p:txBody>
          <a:bodyPr/>
          <a:lstStyle/>
          <a:p>
            <a:endParaRPr/>
          </a:p>
        </p:txBody>
      </p:sp>
      <p:sp>
        <p:nvSpPr>
          <p:cNvPr id="225" name="文本框 224" descr="{&quot;isTemplate&quot;:true,&quot;type&quot;:&quot;text&quot;}"/>
          <p:cNvSpPr txBox="1"/>
          <p:nvPr/>
        </p:nvSpPr>
        <p:spPr>
          <a:xfrm>
            <a:off x="666750" y="381000"/>
            <a:ext cx="7296150" cy="571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3750" b="1">
                <a:gradFill>
                  <a:gsLst>
                    <a:gs pos="0">
                      <a:srgbClr val="FFFFFF"/>
                    </a:gs>
                    <a:gs pos="100000">
                      <a:srgbClr val="B8B8C4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核心代码①</a:t>
            </a:r>
            <a:r>
              <a:rPr lang="en-US" sz="3750" b="1">
                <a:gradFill>
                  <a:gsLst>
                    <a:gs pos="0">
                      <a:srgbClr val="FFFFFF"/>
                    </a:gs>
                    <a:gs pos="100000">
                      <a:srgbClr val="B8B8C4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 model.py</a:t>
            </a:r>
            <a:r>
              <a:rPr lang="zh-CN" sz="3750" b="1">
                <a:gradFill>
                  <a:gsLst>
                    <a:gs pos="0">
                      <a:srgbClr val="FFFFFF"/>
                    </a:gs>
                    <a:gs pos="100000">
                      <a:srgbClr val="B8B8C4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：</a:t>
            </a:r>
            <a:r>
              <a:rPr lang="en-US" sz="3750" b="1">
                <a:gradFill>
                  <a:gsLst>
                    <a:gs pos="0">
                      <a:srgbClr val="FFFFFF"/>
                    </a:gs>
                    <a:gs pos="100000">
                      <a:srgbClr val="B8B8C4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Q · K · V</a:t>
            </a:r>
          </a:p>
        </p:txBody>
      </p:sp>
      <p:sp>
        <p:nvSpPr>
          <p:cNvPr id="226" name="圆角矩形 225"/>
          <p:cNvSpPr/>
          <p:nvPr/>
        </p:nvSpPr>
        <p:spPr>
          <a:xfrm>
            <a:off x="8134350" y="561975"/>
            <a:ext cx="2619375" cy="285750"/>
          </a:xfrm>
          <a:prstGeom prst="roundRect">
            <a:avLst>
              <a:gd name="adj" fmla="val 66667"/>
            </a:avLst>
          </a:prstGeom>
          <a:gradFill>
            <a:gsLst>
              <a:gs pos="0">
                <a:srgbClr val="3B82F6"/>
              </a:gs>
              <a:gs pos="100000">
                <a:srgbClr val="8B5CF6"/>
              </a:gs>
            </a:gsLst>
            <a:lin ang="2700000" scaled="1"/>
          </a:gradFill>
        </p:spPr>
        <p:txBody>
          <a:bodyPr/>
          <a:lstStyle/>
          <a:p>
            <a:endParaRPr/>
          </a:p>
        </p:txBody>
      </p:sp>
      <p:sp>
        <p:nvSpPr>
          <p:cNvPr id="228" name="圆角矩形 227"/>
          <p:cNvSpPr/>
          <p:nvPr/>
        </p:nvSpPr>
        <p:spPr>
          <a:xfrm>
            <a:off x="666750" y="1190625"/>
            <a:ext cx="6667500" cy="4095750"/>
          </a:xfrm>
          <a:prstGeom prst="roundRect">
            <a:avLst>
              <a:gd name="adj" fmla="val 3721"/>
            </a:avLst>
          </a:prstGeom>
          <a:ln w="12700">
            <a:solidFill>
              <a:srgbClr val="F5F5F7">
                <a:alpha val="12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9" name="圆角矩形 228"/>
          <p:cNvSpPr/>
          <p:nvPr/>
        </p:nvSpPr>
        <p:spPr>
          <a:xfrm>
            <a:off x="7667625" y="1695450"/>
            <a:ext cx="3886200" cy="733425"/>
          </a:xfrm>
          <a:prstGeom prst="roundRect">
            <a:avLst>
              <a:gd name="adj" fmla="val 12987"/>
            </a:avLst>
          </a:prstGeom>
          <a:solidFill>
            <a:srgbClr val="F5F5F7">
              <a:alpha val="5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230" name="任意多边形 229"/>
          <p:cNvSpPr/>
          <p:nvPr/>
        </p:nvSpPr>
        <p:spPr>
          <a:xfrm>
            <a:off x="7667625" y="1695450"/>
            <a:ext cx="3886200" cy="733425"/>
          </a:xfrm>
          <a:custGeom>
            <a:avLst/>
            <a:gdLst/>
            <a:ahLst/>
            <a:cxnLst/>
            <a:rect l="0" t="0" r="0" b="0"/>
            <a:pathLst>
              <a:path w="408" h="77">
                <a:moveTo>
                  <a:pt x="9" y="0"/>
                </a:moveTo>
                <a:cubicBezTo>
                  <a:pt x="6" y="0"/>
                  <a:pt x="3" y="3"/>
                  <a:pt x="3" y="7"/>
                </a:cubicBezTo>
                <a:lnTo>
                  <a:pt x="3" y="70"/>
                </a:lnTo>
                <a:cubicBezTo>
                  <a:pt x="3" y="73"/>
                  <a:pt x="5" y="76"/>
                  <a:pt x="8" y="77"/>
                </a:cubicBezTo>
                <a:cubicBezTo>
                  <a:pt x="3" y="76"/>
                  <a:pt x="0" y="72"/>
                  <a:pt x="0" y="67"/>
                </a:cubicBezTo>
                <a:lnTo>
                  <a:pt x="0" y="10"/>
                </a:lnTo>
                <a:cubicBezTo>
                  <a:pt x="0" y="5"/>
                  <a:pt x="4" y="0"/>
                  <a:pt x="10" y="0"/>
                </a:cubicBezTo>
                <a:close/>
              </a:path>
            </a:pathLst>
          </a:custGeom>
          <a:solidFill>
            <a:srgbClr val="3B82F6"/>
          </a:solidFill>
        </p:spPr>
        <p:txBody>
          <a:bodyPr/>
          <a:lstStyle/>
          <a:p>
            <a:endParaRPr/>
          </a:p>
        </p:txBody>
      </p:sp>
      <p:sp>
        <p:nvSpPr>
          <p:cNvPr id="231" name="文本框 230" descr="{&quot;isTemplate&quot;:true,&quot;type&quot;:&quot;text&quot;}"/>
          <p:cNvSpPr txBox="1"/>
          <p:nvPr/>
        </p:nvSpPr>
        <p:spPr>
          <a:xfrm>
            <a:off x="7800975" y="1809750"/>
            <a:ext cx="3590925" cy="5048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55000"/>
              </a:lnSpc>
            </a:pPr>
            <a:r>
              <a:rPr lang="zh-CN" sz="1050" b="1">
                <a:solidFill>
                  <a:srgbClr val="93C5FD"/>
                </a:solidFill>
                <a:latin typeface="微软雅黑" panose="020B0503020204020204" charset="-122"/>
                <a:ea typeface="微软雅黑" panose="020B0503020204020204" charset="-122"/>
              </a:rPr>
              <a:t>怎么答：</a:t>
            </a:r>
            <a:r>
              <a:rPr lang="en-US" sz="1050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Q/K/V </a:t>
            </a:r>
            <a:r>
              <a:rPr lang="zh-CN" sz="1050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由</a:t>
            </a:r>
            <a:r>
              <a:rPr lang="en-US" sz="1050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1050">
                <a:solidFill>
                  <a:srgbClr val="A5B4FC"/>
                </a:solidFill>
                <a:latin typeface="微软雅黑" panose="020B0503020204020204" charset="-122"/>
                <a:ea typeface="微软雅黑" panose="020B0503020204020204" charset="-122"/>
              </a:rPr>
              <a:t>to_qkv</a:t>
            </a:r>
            <a:r>
              <a:rPr lang="en-US" sz="1050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sz="1050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线性层生成，</a:t>
            </a:r>
            <a:r>
              <a:rPr lang="en-US" sz="1050">
                <a:solidFill>
                  <a:srgbClr val="A5B4FC"/>
                </a:solidFill>
                <a:latin typeface="微软雅黑" panose="020B0503020204020204" charset="-122"/>
                <a:ea typeface="微软雅黑" panose="020B0503020204020204" charset="-122"/>
              </a:rPr>
              <a:t>chunk(3)</a:t>
            </a:r>
            <a:r>
              <a:rPr lang="en-US" sz="1050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sz="1050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拆分——权重矩阵就是论文里的</a:t>
            </a:r>
            <a:r>
              <a:rPr lang="en-US" sz="1050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 W_Q</a:t>
            </a:r>
            <a:r>
              <a:rPr lang="zh-CN" sz="1050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lang="en-US" sz="1050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W_K</a:t>
            </a:r>
            <a:r>
              <a:rPr lang="zh-CN" sz="1050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lang="en-US" sz="1050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W_V</a:t>
            </a:r>
          </a:p>
        </p:txBody>
      </p:sp>
      <p:sp>
        <p:nvSpPr>
          <p:cNvPr id="232" name="圆角矩形 231"/>
          <p:cNvSpPr/>
          <p:nvPr/>
        </p:nvSpPr>
        <p:spPr>
          <a:xfrm>
            <a:off x="7667625" y="2562225"/>
            <a:ext cx="3886200" cy="733425"/>
          </a:xfrm>
          <a:prstGeom prst="roundRect">
            <a:avLst>
              <a:gd name="adj" fmla="val 12987"/>
            </a:avLst>
          </a:prstGeom>
          <a:solidFill>
            <a:srgbClr val="F5F5F7">
              <a:alpha val="5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233" name="任意多边形 232"/>
          <p:cNvSpPr/>
          <p:nvPr/>
        </p:nvSpPr>
        <p:spPr>
          <a:xfrm>
            <a:off x="7667625" y="2562225"/>
            <a:ext cx="3886200" cy="733425"/>
          </a:xfrm>
          <a:custGeom>
            <a:avLst/>
            <a:gdLst/>
            <a:ahLst/>
            <a:cxnLst/>
            <a:rect l="0" t="0" r="0" b="0"/>
            <a:pathLst>
              <a:path w="408" h="77">
                <a:moveTo>
                  <a:pt x="9" y="0"/>
                </a:moveTo>
                <a:cubicBezTo>
                  <a:pt x="6" y="0"/>
                  <a:pt x="3" y="3"/>
                  <a:pt x="3" y="7"/>
                </a:cubicBezTo>
                <a:lnTo>
                  <a:pt x="3" y="70"/>
                </a:lnTo>
                <a:cubicBezTo>
                  <a:pt x="3" y="73"/>
                  <a:pt x="5" y="76"/>
                  <a:pt x="8" y="77"/>
                </a:cubicBezTo>
                <a:cubicBezTo>
                  <a:pt x="3" y="76"/>
                  <a:pt x="0" y="72"/>
                  <a:pt x="0" y="67"/>
                </a:cubicBezTo>
                <a:lnTo>
                  <a:pt x="0" y="10"/>
                </a:lnTo>
                <a:cubicBezTo>
                  <a:pt x="0" y="5"/>
                  <a:pt x="4" y="0"/>
                  <a:pt x="10" y="0"/>
                </a:cubicBezTo>
                <a:close/>
              </a:path>
            </a:pathLst>
          </a:custGeom>
          <a:solidFill>
            <a:srgbClr val="8B5CF6"/>
          </a:solidFill>
        </p:spPr>
        <p:txBody>
          <a:bodyPr/>
          <a:lstStyle/>
          <a:p>
            <a:endParaRPr/>
          </a:p>
        </p:txBody>
      </p:sp>
      <p:sp>
        <p:nvSpPr>
          <p:cNvPr id="234" name="文本框 233" descr="{&quot;isTemplate&quot;:true,&quot;type&quot;:&quot;text&quot;}"/>
          <p:cNvSpPr txBox="1"/>
          <p:nvPr/>
        </p:nvSpPr>
        <p:spPr>
          <a:xfrm>
            <a:off x="7800975" y="2676525"/>
            <a:ext cx="3590925" cy="5048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55000"/>
              </a:lnSpc>
            </a:pPr>
            <a:r>
              <a:rPr lang="en-US" sz="1050" b="1">
                <a:solidFill>
                  <a:srgbClr val="C4B5FD"/>
                </a:solidFill>
                <a:latin typeface="微软雅黑" panose="020B0503020204020204" charset="-122"/>
                <a:ea typeface="微软雅黑" panose="020B0503020204020204" charset="-122"/>
              </a:rPr>
              <a:t>6 </a:t>
            </a:r>
            <a:r>
              <a:rPr lang="zh-CN" sz="1050" b="1">
                <a:solidFill>
                  <a:srgbClr val="C4B5FD"/>
                </a:solidFill>
                <a:latin typeface="微软雅黑" panose="020B0503020204020204" charset="-122"/>
                <a:ea typeface="微软雅黑" panose="020B0503020204020204" charset="-122"/>
              </a:rPr>
              <a:t>个头：</a:t>
            </a:r>
            <a:r>
              <a:rPr lang="en-US" sz="1050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384 </a:t>
            </a:r>
            <a:r>
              <a:rPr lang="zh-CN" sz="1050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维切成</a:t>
            </a:r>
            <a:r>
              <a:rPr lang="en-US" sz="1050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 6 </a:t>
            </a:r>
            <a:r>
              <a:rPr lang="zh-CN" sz="1050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份，每头</a:t>
            </a:r>
            <a:r>
              <a:rPr lang="en-US" sz="1050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 64 </a:t>
            </a:r>
            <a:r>
              <a:rPr lang="zh-CN" sz="1050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维独立做注意力——多头</a:t>
            </a:r>
            <a:r>
              <a:rPr lang="en-US" sz="1050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 = </a:t>
            </a:r>
            <a:r>
              <a:rPr lang="zh-CN" sz="1050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多角度看问题</a:t>
            </a:r>
          </a:p>
        </p:txBody>
      </p:sp>
      <p:sp>
        <p:nvSpPr>
          <p:cNvPr id="235" name="圆角矩形 234"/>
          <p:cNvSpPr/>
          <p:nvPr/>
        </p:nvSpPr>
        <p:spPr>
          <a:xfrm>
            <a:off x="7667625" y="3429000"/>
            <a:ext cx="3886200" cy="485775"/>
          </a:xfrm>
          <a:prstGeom prst="roundRect">
            <a:avLst>
              <a:gd name="adj" fmla="val 19608"/>
            </a:avLst>
          </a:prstGeom>
          <a:solidFill>
            <a:srgbClr val="F5F5F7">
              <a:alpha val="5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236" name="任意多边形 235"/>
          <p:cNvSpPr/>
          <p:nvPr/>
        </p:nvSpPr>
        <p:spPr>
          <a:xfrm>
            <a:off x="7667625" y="3429000"/>
            <a:ext cx="3886200" cy="485775"/>
          </a:xfrm>
          <a:custGeom>
            <a:avLst/>
            <a:gdLst/>
            <a:ahLst/>
            <a:cxnLst/>
            <a:rect l="0" t="0" r="0" b="0"/>
            <a:pathLst>
              <a:path w="408" h="51">
                <a:moveTo>
                  <a:pt x="9" y="0"/>
                </a:moveTo>
                <a:cubicBezTo>
                  <a:pt x="6" y="0"/>
                  <a:pt x="3" y="3"/>
                  <a:pt x="3" y="7"/>
                </a:cubicBezTo>
                <a:lnTo>
                  <a:pt x="3" y="44"/>
                </a:lnTo>
                <a:cubicBezTo>
                  <a:pt x="3" y="47"/>
                  <a:pt x="5" y="50"/>
                  <a:pt x="8" y="51"/>
                </a:cubicBezTo>
                <a:cubicBezTo>
                  <a:pt x="3" y="50"/>
                  <a:pt x="0" y="46"/>
                  <a:pt x="0" y="41"/>
                </a:cubicBezTo>
                <a:lnTo>
                  <a:pt x="0" y="10"/>
                </a:lnTo>
                <a:cubicBezTo>
                  <a:pt x="0" y="5"/>
                  <a:pt x="4" y="0"/>
                  <a:pt x="10" y="0"/>
                </a:cubicBezTo>
                <a:close/>
              </a:path>
            </a:pathLst>
          </a:custGeom>
          <a:solidFill>
            <a:srgbClr val="8B5CF6"/>
          </a:solidFill>
        </p:spPr>
        <p:txBody>
          <a:bodyPr/>
          <a:lstStyle/>
          <a:p>
            <a:endParaRPr/>
          </a:p>
        </p:txBody>
      </p:sp>
      <p:sp>
        <p:nvSpPr>
          <p:cNvPr id="237" name="文本框 236" descr="{&quot;isTemplate&quot;:true,&quot;type&quot;:&quot;text&quot;}"/>
          <p:cNvSpPr txBox="1"/>
          <p:nvPr/>
        </p:nvSpPr>
        <p:spPr>
          <a:xfrm>
            <a:off x="7800975" y="3543300"/>
            <a:ext cx="3590925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5000"/>
              </a:lnSpc>
            </a:pPr>
            <a:r>
              <a:rPr lang="zh-CN" sz="1050" b="1">
                <a:solidFill>
                  <a:srgbClr val="C4B5FD"/>
                </a:solidFill>
                <a:latin typeface="微软雅黑" panose="020B0503020204020204" charset="-122"/>
                <a:ea typeface="微软雅黑" panose="020B0503020204020204" charset="-122"/>
              </a:rPr>
              <a:t>除以</a:t>
            </a:r>
            <a:r>
              <a:rPr lang="en-US" sz="1050" b="1">
                <a:solidFill>
                  <a:srgbClr val="C4B5FD"/>
                </a:solidFill>
                <a:latin typeface="微软雅黑" panose="020B0503020204020204" charset="-122"/>
                <a:ea typeface="微软雅黑" panose="020B0503020204020204" charset="-122"/>
              </a:rPr>
              <a:t> √64</a:t>
            </a:r>
            <a:r>
              <a:rPr lang="zh-CN" sz="1050" b="1">
                <a:solidFill>
                  <a:srgbClr val="C4B5FD"/>
                </a:solidFill>
                <a:latin typeface="微软雅黑" panose="020B0503020204020204" charset="-122"/>
                <a:ea typeface="微软雅黑" panose="020B0503020204020204" charset="-122"/>
              </a:rPr>
              <a:t>：</a:t>
            </a:r>
            <a:r>
              <a:rPr lang="zh-CN" sz="1050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防止分数过大、梯度消失，训练才稳</a:t>
            </a:r>
          </a:p>
        </p:txBody>
      </p:sp>
      <p:sp>
        <p:nvSpPr>
          <p:cNvPr id="238" name="圆角矩形 237"/>
          <p:cNvSpPr/>
          <p:nvPr/>
        </p:nvSpPr>
        <p:spPr>
          <a:xfrm>
            <a:off x="7639050" y="4048125"/>
            <a:ext cx="3886200" cy="733425"/>
          </a:xfrm>
          <a:prstGeom prst="roundRect">
            <a:avLst>
              <a:gd name="adj" fmla="val 12987"/>
            </a:avLst>
          </a:prstGeom>
          <a:solidFill>
            <a:srgbClr val="8B5CF6">
              <a:alpha val="12000"/>
            </a:srgbClr>
          </a:solidFill>
          <a:ln w="12700">
            <a:solidFill>
              <a:srgbClr val="8B5CF6">
                <a:alpha val="3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9" name="文本框 238" descr="{&quot;isTemplate&quot;:true,&quot;type&quot;:&quot;text&quot;}"/>
          <p:cNvSpPr txBox="1"/>
          <p:nvPr/>
        </p:nvSpPr>
        <p:spPr>
          <a:xfrm>
            <a:off x="7772400" y="4162425"/>
            <a:ext cx="3619500" cy="5048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55000"/>
              </a:lnSpc>
            </a:pPr>
            <a:r>
              <a:rPr lang="zh-CN" sz="1050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对照公式：</a:t>
            </a:r>
            <a:r>
              <a:rPr lang="en-US" sz="1050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Softmax(QKᵀ/√d)·V —— ①②③④⑤ </a:t>
            </a:r>
            <a:r>
              <a:rPr lang="zh-CN" sz="1050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每行代码各对应一项</a:t>
            </a:r>
          </a:p>
        </p:txBody>
      </p:sp>
      <p:sp>
        <p:nvSpPr>
          <p:cNvPr id="240" name="圆角矩形 239"/>
          <p:cNvSpPr/>
          <p:nvPr/>
        </p:nvSpPr>
        <p:spPr>
          <a:xfrm>
            <a:off x="666750" y="5429250"/>
            <a:ext cx="10858500" cy="495300"/>
          </a:xfrm>
          <a:prstGeom prst="roundRect">
            <a:avLst>
              <a:gd name="adj" fmla="val 23077"/>
            </a:avLst>
          </a:prstGeom>
          <a:solidFill>
            <a:srgbClr val="3B82F6">
              <a:alpha val="10000"/>
            </a:srgbClr>
          </a:solidFill>
          <a:ln w="12700">
            <a:solidFill>
              <a:srgbClr val="3B82F6">
                <a:alpha val="3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1" name="文本框 240" descr="{&quot;isTemplate&quot;:true,&quot;type&quot;:&quot;text&quot;}"/>
          <p:cNvSpPr txBox="1"/>
          <p:nvPr/>
        </p:nvSpPr>
        <p:spPr>
          <a:xfrm>
            <a:off x="838200" y="5600700"/>
            <a:ext cx="6667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93C5FD"/>
                </a:solidFill>
                <a:latin typeface="微软雅黑" panose="020B0503020204020204" charset="-122"/>
                <a:ea typeface="微软雅黑" panose="020B0503020204020204" charset="-122"/>
              </a:rPr>
              <a:t>本页一句话</a:t>
            </a:r>
          </a:p>
        </p:txBody>
      </p:sp>
      <p:sp>
        <p:nvSpPr>
          <p:cNvPr id="242" name="文本框 241" descr="{&quot;isTemplate&quot;:true,&quot;type&quot;:&quot;text&quot;}"/>
          <p:cNvSpPr txBox="1"/>
          <p:nvPr/>
        </p:nvSpPr>
        <p:spPr>
          <a:xfrm>
            <a:off x="1619250" y="5591175"/>
            <a:ext cx="97345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9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②的答案：</a:t>
            </a:r>
            <a:r>
              <a:rPr lang="en-US" sz="109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Q/K/V </a:t>
            </a:r>
            <a:r>
              <a:rPr lang="zh-CN" sz="109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在</a:t>
            </a:r>
            <a:r>
              <a:rPr lang="en-US" sz="109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 src/model.py </a:t>
            </a:r>
            <a:r>
              <a:rPr lang="zh-CN" sz="109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的</a:t>
            </a:r>
            <a:r>
              <a:rPr lang="en-US" sz="109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 Attention </a:t>
            </a:r>
            <a:r>
              <a:rPr lang="zh-CN" sz="109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类（</a:t>
            </a:r>
            <a:r>
              <a:rPr lang="en-US" sz="109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L43-61</a:t>
            </a:r>
            <a:r>
              <a:rPr lang="zh-CN" sz="109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），五行代码对应公式五步。</a:t>
            </a:r>
          </a:p>
        </p:txBody>
      </p:sp>
      <p:sp>
        <p:nvSpPr>
          <p:cNvPr id="244" name="文本框 243" descr="{&quot;isTemplate&quot;:true,&quot;type&quot;:&quot;text&quot;}"/>
          <p:cNvSpPr txBox="1"/>
          <p:nvPr/>
        </p:nvSpPr>
        <p:spPr>
          <a:xfrm>
            <a:off x="11106150" y="6496050"/>
            <a:ext cx="4191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75">
                <a:solidFill>
                  <a:srgbClr val="6E6E73"/>
                </a:solidFill>
                <a:latin typeface="微软雅黑" panose="020B0503020204020204" charset="-122"/>
                <a:ea typeface="微软雅黑" panose="020B0503020204020204" charset="-122"/>
              </a:rPr>
              <a:t>08 / 13</a:t>
            </a:r>
          </a:p>
        </p:txBody>
      </p:sp>
      <p:sp>
        <p:nvSpPr>
          <p:cNvPr id="245" name="任意多边形 244"/>
          <p:cNvSpPr/>
          <p:nvPr/>
        </p:nvSpPr>
        <p:spPr>
          <a:xfrm>
            <a:off x="666750" y="1190625"/>
            <a:ext cx="6667500" cy="4162425"/>
          </a:xfrm>
          <a:custGeom>
            <a:avLst/>
            <a:gdLst/>
            <a:ahLst/>
            <a:cxnLst/>
            <a:rect l="0" t="0" r="0" b="0"/>
            <a:pathLst>
              <a:path w="700" h="437">
                <a:moveTo>
                  <a:pt x="684" y="0"/>
                </a:moveTo>
                <a:cubicBezTo>
                  <a:pt x="693" y="0"/>
                  <a:pt x="700" y="7"/>
                  <a:pt x="700" y="16"/>
                </a:cubicBezTo>
                <a:lnTo>
                  <a:pt x="700" y="414"/>
                </a:lnTo>
                <a:cubicBezTo>
                  <a:pt x="700" y="423"/>
                  <a:pt x="693" y="430"/>
                  <a:pt x="684" y="430"/>
                </a:cubicBezTo>
                <a:lnTo>
                  <a:pt x="16" y="430"/>
                </a:lnTo>
                <a:cubicBezTo>
                  <a:pt x="7" y="430"/>
                  <a:pt x="0" y="423"/>
                  <a:pt x="0" y="414"/>
                </a:cubicBezTo>
                <a:lnTo>
                  <a:pt x="0" y="16"/>
                </a:lnTo>
                <a:cubicBezTo>
                  <a:pt x="0" y="7"/>
                  <a:pt x="7" y="0"/>
                  <a:pt x="16" y="0"/>
                </a:cubicBezTo>
                <a:lnTo>
                  <a:pt x="684" y="0"/>
                </a:lnTo>
                <a:close/>
              </a:path>
            </a:pathLst>
          </a:custGeom>
          <a:solidFill>
            <a:srgbClr val="0E1116"/>
          </a:solidFill>
        </p:spPr>
        <p:txBody>
          <a:bodyPr/>
          <a:lstStyle/>
          <a:p>
            <a:endParaRPr/>
          </a:p>
        </p:txBody>
      </p:sp>
      <p:sp>
        <p:nvSpPr>
          <p:cNvPr id="246" name="文本框 245"/>
          <p:cNvSpPr txBox="1"/>
          <p:nvPr/>
        </p:nvSpPr>
        <p:spPr>
          <a:xfrm>
            <a:off x="819150" y="1323975"/>
            <a:ext cx="6362700" cy="38957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40000"/>
              </a:lnSpc>
            </a:pPr>
            <a:r>
              <a:rPr sz="1015">
                <a:solidFill>
                  <a:srgbClr val="6A737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# ============ Q、K、V 的诞生与工作 ============</a:t>
            </a:r>
          </a:p>
          <a:p>
            <a:pPr>
              <a:lnSpc>
                <a:spcPct val="140000"/>
              </a:lnSpc>
            </a:pPr>
            <a:r>
              <a:rPr sz="1015">
                <a:solidFill>
                  <a:srgbClr val="6A737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# 第①步：一个线性层同时生成 Q/K/V 三份投影</a:t>
            </a:r>
          </a:p>
          <a:p>
            <a:pPr>
              <a:lnSpc>
                <a:spcPct val="140000"/>
              </a:lnSpc>
            </a:pPr>
            <a:r>
              <a:rPr sz="1015">
                <a:solidFill>
                  <a:srgbClr val="6A737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#        （384 维 → 384×3=1152 维，权重=W_Q W_K W_V）</a:t>
            </a:r>
          </a:p>
          <a:p>
            <a:pPr>
              <a:lnSpc>
                <a:spcPct val="140000"/>
              </a:lnSpc>
            </a:pPr>
            <a:r>
              <a:rPr sz="1015">
                <a:solidFill>
                  <a:srgbClr val="79B8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self</a:t>
            </a:r>
            <a:r>
              <a:rPr sz="1015">
                <a:solidFill>
                  <a:srgbClr val="E1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.to_qkv </a:t>
            </a:r>
            <a:r>
              <a:rPr sz="1015">
                <a:solidFill>
                  <a:srgbClr val="F9758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1015">
                <a:solidFill>
                  <a:srgbClr val="E1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nn.Linear(dim, inner_dim </a:t>
            </a:r>
            <a:r>
              <a:rPr sz="1015">
                <a:solidFill>
                  <a:srgbClr val="F9758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1015">
                <a:solidFill>
                  <a:srgbClr val="E1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15">
                <a:solidFill>
                  <a:srgbClr val="79B8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sz="1015">
                <a:solidFill>
                  <a:srgbClr val="E1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, </a:t>
            </a:r>
            <a:r>
              <a:rPr sz="1015">
                <a:solidFill>
                  <a:srgbClr val="FFAB7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bias</a:t>
            </a:r>
            <a:r>
              <a:rPr sz="1015">
                <a:solidFill>
                  <a:srgbClr val="F9758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1015">
                <a:solidFill>
                  <a:srgbClr val="79B8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False</a:t>
            </a:r>
            <a:r>
              <a:rPr sz="1015">
                <a:solidFill>
                  <a:srgbClr val="E1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</a:p>
          <a:p>
            <a:pPr>
              <a:lnSpc>
                <a:spcPct val="140000"/>
              </a:lnSpc>
            </a:pPr>
            <a:r>
              <a:rPr sz="1015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</a:p>
          <a:p>
            <a:pPr>
              <a:lnSpc>
                <a:spcPct val="140000"/>
              </a:lnSpc>
            </a:pPr>
            <a:r>
              <a:rPr sz="1015">
                <a:solidFill>
                  <a:srgbClr val="6A737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# 第②步：切 3 份 + 按 6 个头重排，变量名就叫 q, k, v</a:t>
            </a:r>
          </a:p>
          <a:p>
            <a:pPr>
              <a:lnSpc>
                <a:spcPct val="140000"/>
              </a:lnSpc>
            </a:pPr>
            <a:r>
              <a:rPr sz="1015">
                <a:solidFill>
                  <a:srgbClr val="E1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qkv </a:t>
            </a:r>
            <a:r>
              <a:rPr sz="1015">
                <a:solidFill>
                  <a:srgbClr val="F9758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1015">
                <a:solidFill>
                  <a:srgbClr val="E1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15">
                <a:solidFill>
                  <a:srgbClr val="79B8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self</a:t>
            </a:r>
            <a:r>
              <a:rPr sz="1015">
                <a:solidFill>
                  <a:srgbClr val="E1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.to_qkv(x).chunk(</a:t>
            </a:r>
            <a:r>
              <a:rPr sz="1015">
                <a:solidFill>
                  <a:srgbClr val="79B8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sz="1015">
                <a:solidFill>
                  <a:srgbClr val="E1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, </a:t>
            </a:r>
            <a:r>
              <a:rPr sz="1015">
                <a:solidFill>
                  <a:srgbClr val="FFAB7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dim</a:t>
            </a:r>
            <a:r>
              <a:rPr sz="1015">
                <a:solidFill>
                  <a:srgbClr val="F9758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=-</a:t>
            </a:r>
            <a:r>
              <a:rPr sz="1015">
                <a:solidFill>
                  <a:srgbClr val="79B8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015">
                <a:solidFill>
                  <a:srgbClr val="E1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</a:p>
          <a:p>
            <a:pPr>
              <a:lnSpc>
                <a:spcPct val="140000"/>
              </a:lnSpc>
            </a:pPr>
            <a:r>
              <a:rPr sz="1015">
                <a:solidFill>
                  <a:srgbClr val="E1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q, k, v </a:t>
            </a:r>
            <a:r>
              <a:rPr sz="1015">
                <a:solidFill>
                  <a:srgbClr val="F9758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1015">
                <a:solidFill>
                  <a:srgbClr val="E1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15">
                <a:solidFill>
                  <a:srgbClr val="79B8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map</a:t>
            </a:r>
            <a:r>
              <a:rPr sz="1015">
                <a:solidFill>
                  <a:srgbClr val="E1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1015">
                <a:solidFill>
                  <a:srgbClr val="F9758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lambda</a:t>
            </a:r>
            <a:r>
              <a:rPr sz="1015">
                <a:solidFill>
                  <a:srgbClr val="E1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t: rearrange(</a:t>
            </a:r>
          </a:p>
          <a:p>
            <a:pPr>
              <a:lnSpc>
                <a:spcPct val="140000"/>
              </a:lnSpc>
            </a:pPr>
            <a:r>
              <a:rPr sz="1015">
                <a:solidFill>
                  <a:srgbClr val="E1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t, </a:t>
            </a:r>
            <a:r>
              <a:rPr sz="1015">
                <a:solidFill>
                  <a:srgbClr val="9ECB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'b n (h d) -&gt; b h n d'</a:t>
            </a:r>
            <a:r>
              <a:rPr sz="1015">
                <a:solidFill>
                  <a:srgbClr val="E1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, </a:t>
            </a:r>
            <a:r>
              <a:rPr sz="1015">
                <a:solidFill>
                  <a:srgbClr val="FFAB7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</a:t>
            </a:r>
            <a:r>
              <a:rPr sz="1015">
                <a:solidFill>
                  <a:srgbClr val="F9758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1015">
                <a:solidFill>
                  <a:srgbClr val="79B8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self</a:t>
            </a:r>
            <a:r>
              <a:rPr sz="1015">
                <a:solidFill>
                  <a:srgbClr val="E1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.heads), qkv)</a:t>
            </a:r>
          </a:p>
          <a:p>
            <a:pPr>
              <a:lnSpc>
                <a:spcPct val="140000"/>
              </a:lnSpc>
            </a:pPr>
            <a:r>
              <a:rPr sz="1015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</a:p>
          <a:p>
            <a:pPr>
              <a:lnSpc>
                <a:spcPct val="140000"/>
              </a:lnSpc>
            </a:pPr>
            <a:r>
              <a:rPr sz="1015">
                <a:solidFill>
                  <a:srgbClr val="6A737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# 第③步：Q·Kᵀ —— 每个 token 给所有 token 打相似度分</a:t>
            </a:r>
          </a:p>
          <a:p>
            <a:pPr>
              <a:lnSpc>
                <a:spcPct val="140000"/>
              </a:lnSpc>
            </a:pPr>
            <a:r>
              <a:rPr sz="1015">
                <a:solidFill>
                  <a:srgbClr val="E1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dots </a:t>
            </a:r>
            <a:r>
              <a:rPr sz="1015">
                <a:solidFill>
                  <a:srgbClr val="F9758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1015">
                <a:solidFill>
                  <a:srgbClr val="E1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torch.matmul(q, k.transpose(</a:t>
            </a:r>
            <a:r>
              <a:rPr sz="1015">
                <a:solidFill>
                  <a:srgbClr val="F9758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015">
                <a:solidFill>
                  <a:srgbClr val="79B8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015">
                <a:solidFill>
                  <a:srgbClr val="E1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, </a:t>
            </a:r>
            <a:r>
              <a:rPr sz="1015">
                <a:solidFill>
                  <a:srgbClr val="F9758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015">
                <a:solidFill>
                  <a:srgbClr val="79B8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1015">
                <a:solidFill>
                  <a:srgbClr val="E1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)) </a:t>
            </a:r>
            <a:r>
              <a:rPr sz="1015">
                <a:solidFill>
                  <a:srgbClr val="F9758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1015">
                <a:solidFill>
                  <a:srgbClr val="E1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15">
                <a:solidFill>
                  <a:srgbClr val="79B8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self</a:t>
            </a:r>
            <a:r>
              <a:rPr sz="1015">
                <a:solidFill>
                  <a:srgbClr val="E1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.scale</a:t>
            </a:r>
          </a:p>
          <a:p>
            <a:pPr>
              <a:lnSpc>
                <a:spcPct val="140000"/>
              </a:lnSpc>
            </a:pPr>
            <a:r>
              <a:rPr sz="1015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</a:p>
          <a:p>
            <a:pPr>
              <a:lnSpc>
                <a:spcPct val="140000"/>
              </a:lnSpc>
            </a:pPr>
            <a:r>
              <a:rPr sz="1015">
                <a:solidFill>
                  <a:srgbClr val="6A737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# 第④步：Softmax —— 分数变成权重（和为 1）</a:t>
            </a:r>
          </a:p>
          <a:p>
            <a:pPr>
              <a:lnSpc>
                <a:spcPct val="140000"/>
              </a:lnSpc>
            </a:pPr>
            <a:r>
              <a:rPr sz="1015">
                <a:solidFill>
                  <a:srgbClr val="E1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attn </a:t>
            </a:r>
            <a:r>
              <a:rPr sz="1015">
                <a:solidFill>
                  <a:srgbClr val="F9758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1015">
                <a:solidFill>
                  <a:srgbClr val="E1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15">
                <a:solidFill>
                  <a:srgbClr val="79B8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self</a:t>
            </a:r>
            <a:r>
              <a:rPr sz="1015">
                <a:solidFill>
                  <a:srgbClr val="E1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.attend(dots)</a:t>
            </a:r>
          </a:p>
          <a:p>
            <a:pPr>
              <a:lnSpc>
                <a:spcPct val="140000"/>
              </a:lnSpc>
            </a:pPr>
            <a:r>
              <a:rPr sz="1015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</a:p>
          <a:p>
            <a:pPr>
              <a:lnSpc>
                <a:spcPct val="140000"/>
              </a:lnSpc>
            </a:pPr>
            <a:r>
              <a:rPr sz="1015">
                <a:solidFill>
                  <a:srgbClr val="6A737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# 第⑤步：权重 × V —— 按重要程度把信息加权搬回来</a:t>
            </a:r>
          </a:p>
          <a:p>
            <a:pPr>
              <a:lnSpc>
                <a:spcPct val="140000"/>
              </a:lnSpc>
            </a:pPr>
            <a:r>
              <a:rPr sz="1015">
                <a:solidFill>
                  <a:srgbClr val="E1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out </a:t>
            </a:r>
            <a:r>
              <a:rPr sz="1015">
                <a:solidFill>
                  <a:srgbClr val="F9758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1015">
                <a:solidFill>
                  <a:srgbClr val="E1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torch.matmul(attn, v)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notes={`第二份关键文件：config.py，五个超参数全部集中在这里，改一处全局生效。每个参数我都准备了&quot;是什么&quot;和&quot;为什么&quot;：patch 用 16 是论文同款；384 是 ViT-Small 标准规模；6 层够深又好训；6 个头因为 384 能整除；100 轮是因为验证集到 100 轮就不再提升了。学习率 2e-4 作为加分备选。`}&gt;&#10;  &lt;Box style={{ width: 1280, height: 720, background: 'linear-gradient(180deg, #0C0C16 0%, #12102A 100%)', flexDirection: 'column', padding: '0 70px' }}&gt;&#10;    &lt;Box style={{ height: 110, flexDirection: 'row', alignItems: 'center', gap: 18 }}&gt;&#10;      &lt;Text style={{ fontSize: 50, fontWeight: 'bold', backgroundImage: 'linear-gradient(180deg, #FFFFFF 0%, #B8B8C4 100%)', backgroundClip: 'text', color: 'transparent' }}&gt;核心代码② config.py：5 个超参数&lt;/Text&gt;&#10;      &lt;Box style={{ background: 'linear-gradient(135deg, #3B82F6 0%, #8B5CF6 100%)', borderRadius: 20, padding: '6px 18px' }}&gt;&#10;        &lt;Text style={{ fontSize: 15, fontWeight: 'bold', color: '#FFFFFF' }}&gt;老师要求③ · L11-30&lt;/Text&gt;&#10;      &lt;/Box&gt;&#10;    &lt;/Box&gt;&#10;&#10;    &lt;Box style={{ height: 460, flexDirection: 'row', gap: 32, alignItems: 'center' }}&gt;&#10;      &lt;Box style={{ width: 430, borderRadius: 16, overflow: 'hidden', border: '1px solid rgba(245,245,247,0.12)' }}&gt;&#10;        &lt;CodeBlock&#10;          code={`# config.py —— 模型超参数&#10;IMG_SIZE   = 96    # 输入图缩放到 96×96&#10;PATCH_SIZE = 16    # ① 每个 patch 16×16&#10;EMBED_DIM  = 384   # ② 嵌入维度&#10;DEPTH      = 6     # ③ Encoder 层数&#10;NUM_HEADS  = 6     # ④ 注意力头数&#10;&#10;# —— 训练超参数&#10;EPOCHS        = 100    # ⑤ 训练轮数&#10;LEARNING_RATE = 2e-4   # 学习率（加分备选）&#10;WARMUP_EPOCHS = 5      # 前5轮预热`}&#10;          language='python'&#10;          width={430}&#10;          height={430}&#10;          fontSize={13.5}&#10;          theme='github-dark'&#10;        /&gt;&#10;      &lt;/Box&gt;&#10;&#10;      &lt;Box style={{ flex: 1, flexDirection: 'column', gap: 12 }}&gt;&#10;        &lt;Box style={{ background: 'rgba(245,245,247,0.04)', borderRadius: 12, padding: '12px 16px' }}&gt;&#10;          &lt;Text style={{ fontSize: 14.5, color: '#F5F5F7', lineHeight: 1.55 }}&gt;&#10;            &lt;span style={{ fontWeight: 'bold', color: '#3B82F6' }}&gt;① PATCH_SIZE=16&lt;/span&gt;　切多大：96÷16=36 块。为什么：论文同款，块小算不动、块大丢细节&#10;          &lt;/Text&gt;&#10;        &lt;/Box&gt;&#10;        &lt;Box style={{ background: 'rgba(245,245,247,0.04)', borderRadius: 12, padding: '12px 16px' }}&gt;&#10;          &lt;Text style={{ fontSize: 14.5, color: '#F5F5F7', lineHeight: 1.55 }}&gt;&#10;            &lt;span style={{ fontWeight: 'bold', color: '#3B82F6' }}&gt;② EMBED_DIM=384&lt;/span&gt;　向量多宽：ViT-Small 标准规模，单卡训得动&#10;          &lt;/Text&gt;&#10;        &lt;/Box&gt;&#10;        &lt;Box style={{ background: 'rgba(245,245,247,0.04)', borderRadius: 12, padding: '12px 16px' }}&gt;&#10;          &lt;Text style={{ fontSize: 14.5, color: '#F5F5F7', lineHeight: 1.55 }}&gt;&#10;            &lt;span style={{ fontWeight: 'bold', color: '#3B82F6' }}&gt;③ DEPTH=6&lt;/span&gt;　堆几层：能学出&quot;纹理→形状→语义&quot;，又不难训&#10;          &lt;/Text&gt;&#10;        &lt;/Box&gt;&#10;        &lt;Box style={{ background: 'rgba(245,245,247,0.04)', borderRadius: 12, padding: '12px 16px' }}&gt;&#10;          &lt;Text style={{ fontSize: 14.5, color: '#F5F5F7', lineHeight: 1.55 }}&gt;&#10;            &lt;span style={{ fontWeight: 'bold', color: '#8B5CF6' }}&gt;④ NUM_HEADS=6&lt;/span&gt;　几个头：384÷6=64 正好整除；多头=多角度看问题&#10;          &lt;/Text&gt;&#10;        &lt;/Box&gt;&#10;        &lt;Box style={{ background: 'rgba(245,245,247,0.04)', borderRadius: 12, padding: '12px 16px' }}&gt;&#10;          &lt;Text style={{ fontSize: 14.5, color: '#F5F5F7', lineHeight: 1.55 }}&gt;&#10;            &lt;span style={{ fontWeight: 'bold', color: '#8B5CF6' }}&gt;⑤ EPOCHS=100&lt;/span&gt;　学几遍：验证集到 100 轮不再提升（下一页曲线可证）&#10;          &lt;/Text&gt;&#10;        &lt;/Box&gt;&#10;        &lt;Box style={{ background: 'rgba(139,92,246,0.12)', border: '1px solid rgba(139,92,246,0.35)', borderRadius: 12, padding: '12px 16px' }}&gt;&#10;          &lt;Text style={{ fontSize: 14, color: '#F5F5F7', lineHeight: 1.55 }}&gt;&#10;            加分备选：&lt;Text style={{ fontWeight: 'bold', color: '#C4B5FD' }}&gt;LEARNING_RATE=2e-4&lt;/Text&gt;（学习率=每步改正的幅度）&#10;          &lt;/Text&gt;&#10;        &lt;/Box&gt;&#10;      &lt;/Box&gt;&#10;    &lt;/Box&gt;&#10;&#10;    &lt;Box style={{ height: 52, flexDirection: 'row', alignItems: 'center', gap: 12, background: 'rgba(59,130,246,0.10)', border: '1px solid rgba(59,130,246,0.35)', borderRadius: 12, padding: '0 18px' }}&gt;&#10;      &lt;Text style={{ fontSize: 14, fontWeight: 'bold', color: '#93C5FD' }}&gt;本页一句话&lt;/Text&gt;&#10;      &lt;Text style={{ fontSize: 14.5, color: '#E5E7EB', flex: 1 }}&gt;老师要求③的答案：PATCH_SIZE / EMBED_DIM / DEPTH / NUM_HEADS / EPOCHS，全在 config.py，每个都答得出&quot;为什么&quot;。&lt;/Text&gt;&#10;    &lt;/Box&gt;&#10;    &lt;Box style={{ height: 98, flexDirection: 'row', justifyContent: 'space-between', alignItems: 'flex-end', paddingBottom: 22 }}&gt;&#10;      &lt;Text style={{ fontSize: 13, color: '#6E6E73' }}&gt;ViT · CIFAR-10 · 小白教学版&lt;/Text&gt;&#10;      &lt;Text style={{ fontSize: 13, color: '#6E6E73' }}&gt;09 / 13&lt;/Text&gt;&#10;    &lt;/Box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矩形 24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C0C16"/>
              </a:gs>
              <a:gs pos="100000">
                <a:srgbClr val="12102A"/>
              </a:gs>
            </a:gsLst>
            <a:lin ang="5400000" scaled="1"/>
          </a:gradFill>
        </p:spPr>
        <p:txBody>
          <a:bodyPr/>
          <a:lstStyle/>
          <a:p>
            <a:endParaRPr/>
          </a:p>
        </p:txBody>
      </p:sp>
      <p:sp>
        <p:nvSpPr>
          <p:cNvPr id="249" name="文本框 248" descr="{&quot;isTemplate&quot;:true,&quot;type&quot;:&quot;text&quot;}"/>
          <p:cNvSpPr txBox="1"/>
          <p:nvPr/>
        </p:nvSpPr>
        <p:spPr>
          <a:xfrm>
            <a:off x="666750" y="563880"/>
            <a:ext cx="7591425" cy="571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3750" b="1">
                <a:gradFill>
                  <a:gsLst>
                    <a:gs pos="0">
                      <a:srgbClr val="FFFFFF"/>
                    </a:gs>
                    <a:gs pos="100000">
                      <a:srgbClr val="B8B8C4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核心代码②</a:t>
            </a:r>
            <a:r>
              <a:rPr lang="en-US" sz="3750" b="1">
                <a:gradFill>
                  <a:gsLst>
                    <a:gs pos="0">
                      <a:srgbClr val="FFFFFF"/>
                    </a:gs>
                    <a:gs pos="100000">
                      <a:srgbClr val="B8B8C4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 config.py</a:t>
            </a:r>
            <a:r>
              <a:rPr lang="zh-CN" sz="3750" b="1">
                <a:gradFill>
                  <a:gsLst>
                    <a:gs pos="0">
                      <a:srgbClr val="FFFFFF"/>
                    </a:gs>
                    <a:gs pos="100000">
                      <a:srgbClr val="B8B8C4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：</a:t>
            </a:r>
            <a:r>
              <a:rPr lang="en-US" sz="3750" b="1">
                <a:gradFill>
                  <a:gsLst>
                    <a:gs pos="0">
                      <a:srgbClr val="FFFFFF"/>
                    </a:gs>
                    <a:gs pos="100000">
                      <a:srgbClr val="B8B8C4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5 </a:t>
            </a:r>
            <a:r>
              <a:rPr lang="zh-CN" sz="3750" b="1">
                <a:gradFill>
                  <a:gsLst>
                    <a:gs pos="0">
                      <a:srgbClr val="FFFFFF"/>
                    </a:gs>
                    <a:gs pos="100000">
                      <a:srgbClr val="B8B8C4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个超参数</a:t>
            </a:r>
          </a:p>
        </p:txBody>
      </p:sp>
      <p:sp>
        <p:nvSpPr>
          <p:cNvPr id="252" name="圆角矩形 251"/>
          <p:cNvSpPr/>
          <p:nvPr/>
        </p:nvSpPr>
        <p:spPr>
          <a:xfrm>
            <a:off x="666750" y="1914525"/>
            <a:ext cx="4095750" cy="2647950"/>
          </a:xfrm>
          <a:prstGeom prst="roundRect">
            <a:avLst>
              <a:gd name="adj" fmla="val 5755"/>
            </a:avLst>
          </a:prstGeom>
          <a:ln w="12700">
            <a:solidFill>
              <a:srgbClr val="F5F5F7">
                <a:alpha val="12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3" name="圆角矩形 252"/>
          <p:cNvSpPr/>
          <p:nvPr/>
        </p:nvSpPr>
        <p:spPr>
          <a:xfrm>
            <a:off x="5067300" y="1495425"/>
            <a:ext cx="6457950" cy="485775"/>
          </a:xfrm>
          <a:prstGeom prst="roundRect">
            <a:avLst>
              <a:gd name="adj" fmla="val 23529"/>
            </a:avLst>
          </a:prstGeom>
          <a:solidFill>
            <a:srgbClr val="F5F5F7">
              <a:alpha val="4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254" name="文本框 253" descr="{&quot;isTemplate&quot;:true,&quot;type&quot;:&quot;text&quot;}"/>
          <p:cNvSpPr txBox="1"/>
          <p:nvPr/>
        </p:nvSpPr>
        <p:spPr>
          <a:xfrm>
            <a:off x="5219700" y="1609725"/>
            <a:ext cx="615315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5000"/>
              </a:lnSpc>
            </a:pPr>
            <a:r>
              <a:rPr lang="en-US" sz="1090" b="1">
                <a:solidFill>
                  <a:srgbClr val="3B82F6"/>
                </a:solidFill>
                <a:latin typeface="微软雅黑" panose="020B0503020204020204" charset="-122"/>
                <a:ea typeface="微软雅黑" panose="020B0503020204020204" charset="-122"/>
              </a:rPr>
              <a:t>① PATCH_SIZE=16</a:t>
            </a:r>
            <a:r>
              <a:rPr lang="zh-CN" sz="1090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　切多大：</a:t>
            </a:r>
            <a:r>
              <a:rPr lang="en-US" sz="1090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96÷16=36 </a:t>
            </a:r>
            <a:r>
              <a:rPr lang="zh-CN" sz="1090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块。为什么：论文同款，块小算不动、块大丢细节</a:t>
            </a:r>
          </a:p>
        </p:txBody>
      </p:sp>
      <p:sp>
        <p:nvSpPr>
          <p:cNvPr id="255" name="圆角矩形 254"/>
          <p:cNvSpPr/>
          <p:nvPr/>
        </p:nvSpPr>
        <p:spPr>
          <a:xfrm>
            <a:off x="5067300" y="2095500"/>
            <a:ext cx="6457950" cy="485775"/>
          </a:xfrm>
          <a:prstGeom prst="roundRect">
            <a:avLst>
              <a:gd name="adj" fmla="val 23529"/>
            </a:avLst>
          </a:prstGeom>
          <a:solidFill>
            <a:srgbClr val="F5F5F7">
              <a:alpha val="4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256" name="文本框 255" descr="{&quot;isTemplate&quot;:true,&quot;type&quot;:&quot;text&quot;}"/>
          <p:cNvSpPr txBox="1"/>
          <p:nvPr/>
        </p:nvSpPr>
        <p:spPr>
          <a:xfrm>
            <a:off x="5219700" y="2209800"/>
            <a:ext cx="615315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5000"/>
              </a:lnSpc>
            </a:pPr>
            <a:r>
              <a:rPr lang="en-US" sz="1090" b="1">
                <a:solidFill>
                  <a:srgbClr val="3B82F6"/>
                </a:solidFill>
                <a:latin typeface="微软雅黑" panose="020B0503020204020204" charset="-122"/>
                <a:ea typeface="微软雅黑" panose="020B0503020204020204" charset="-122"/>
              </a:rPr>
              <a:t>② EMBED_DIM=384</a:t>
            </a:r>
            <a:r>
              <a:rPr lang="zh-CN" sz="1090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　向量多宽：</a:t>
            </a:r>
            <a:r>
              <a:rPr lang="en-US" sz="1090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ViT-Small </a:t>
            </a:r>
            <a:r>
              <a:rPr lang="zh-CN" sz="1090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标准规模，单卡训得动</a:t>
            </a:r>
          </a:p>
        </p:txBody>
      </p:sp>
      <p:sp>
        <p:nvSpPr>
          <p:cNvPr id="257" name="圆角矩形 256"/>
          <p:cNvSpPr/>
          <p:nvPr/>
        </p:nvSpPr>
        <p:spPr>
          <a:xfrm>
            <a:off x="5067300" y="2695575"/>
            <a:ext cx="6457950" cy="485775"/>
          </a:xfrm>
          <a:prstGeom prst="roundRect">
            <a:avLst>
              <a:gd name="adj" fmla="val 23529"/>
            </a:avLst>
          </a:prstGeom>
          <a:solidFill>
            <a:srgbClr val="F5F5F7">
              <a:alpha val="4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258" name="文本框 257" descr="{&quot;isTemplate&quot;:true,&quot;type&quot;:&quot;text&quot;}"/>
          <p:cNvSpPr txBox="1"/>
          <p:nvPr/>
        </p:nvSpPr>
        <p:spPr>
          <a:xfrm>
            <a:off x="5219700" y="2809875"/>
            <a:ext cx="615315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5000"/>
              </a:lnSpc>
            </a:pPr>
            <a:r>
              <a:rPr lang="en-US" sz="1090" b="1">
                <a:solidFill>
                  <a:srgbClr val="3B82F6"/>
                </a:solidFill>
                <a:latin typeface="微软雅黑" panose="020B0503020204020204" charset="-122"/>
                <a:ea typeface="微软雅黑" panose="020B0503020204020204" charset="-122"/>
              </a:rPr>
              <a:t>③ DEPTH=6</a:t>
            </a:r>
            <a:r>
              <a:rPr lang="zh-CN" sz="1090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　堆几层：能学出</a:t>
            </a:r>
            <a:r>
              <a:rPr lang="en-US" sz="1090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"</a:t>
            </a:r>
            <a:r>
              <a:rPr lang="zh-CN" sz="1090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纹理→形状→语义</a:t>
            </a:r>
            <a:r>
              <a:rPr lang="en-US" sz="1090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"</a:t>
            </a:r>
            <a:r>
              <a:rPr lang="zh-CN" sz="1090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，又不难训</a:t>
            </a:r>
          </a:p>
        </p:txBody>
      </p:sp>
      <p:sp>
        <p:nvSpPr>
          <p:cNvPr id="259" name="圆角矩形 258"/>
          <p:cNvSpPr/>
          <p:nvPr/>
        </p:nvSpPr>
        <p:spPr>
          <a:xfrm>
            <a:off x="5067300" y="3295650"/>
            <a:ext cx="6457950" cy="485775"/>
          </a:xfrm>
          <a:prstGeom prst="roundRect">
            <a:avLst>
              <a:gd name="adj" fmla="val 23529"/>
            </a:avLst>
          </a:prstGeom>
          <a:solidFill>
            <a:srgbClr val="F5F5F7">
              <a:alpha val="4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260" name="文本框 259" descr="{&quot;isTemplate&quot;:true,&quot;type&quot;:&quot;text&quot;}"/>
          <p:cNvSpPr txBox="1"/>
          <p:nvPr/>
        </p:nvSpPr>
        <p:spPr>
          <a:xfrm>
            <a:off x="5219700" y="3409950"/>
            <a:ext cx="615315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5000"/>
              </a:lnSpc>
            </a:pPr>
            <a:r>
              <a:rPr lang="en-US" sz="1090" b="1">
                <a:solidFill>
                  <a:srgbClr val="8B5CF6"/>
                </a:solidFill>
                <a:latin typeface="微软雅黑" panose="020B0503020204020204" charset="-122"/>
                <a:ea typeface="微软雅黑" panose="020B0503020204020204" charset="-122"/>
              </a:rPr>
              <a:t>④ NUM_HEADS=6</a:t>
            </a:r>
            <a:r>
              <a:rPr lang="zh-CN" sz="1090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　几个头：</a:t>
            </a:r>
            <a:r>
              <a:rPr lang="en-US" sz="1090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384÷6=64 </a:t>
            </a:r>
            <a:r>
              <a:rPr lang="zh-CN" sz="1090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正好整除；多头</a:t>
            </a:r>
            <a:r>
              <a:rPr lang="en-US" sz="1090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=</a:t>
            </a:r>
            <a:r>
              <a:rPr lang="zh-CN" sz="1090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多角度看问题</a:t>
            </a:r>
          </a:p>
        </p:txBody>
      </p:sp>
      <p:sp>
        <p:nvSpPr>
          <p:cNvPr id="261" name="圆角矩形 260"/>
          <p:cNvSpPr/>
          <p:nvPr/>
        </p:nvSpPr>
        <p:spPr>
          <a:xfrm>
            <a:off x="5067300" y="3895725"/>
            <a:ext cx="6457950" cy="485775"/>
          </a:xfrm>
          <a:prstGeom prst="roundRect">
            <a:avLst>
              <a:gd name="adj" fmla="val 23529"/>
            </a:avLst>
          </a:prstGeom>
          <a:solidFill>
            <a:srgbClr val="F5F5F7">
              <a:alpha val="4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262" name="文本框 261" descr="{&quot;isTemplate&quot;:true,&quot;type&quot;:&quot;text&quot;}"/>
          <p:cNvSpPr txBox="1"/>
          <p:nvPr/>
        </p:nvSpPr>
        <p:spPr>
          <a:xfrm>
            <a:off x="5219700" y="4010025"/>
            <a:ext cx="615315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5000"/>
              </a:lnSpc>
            </a:pPr>
            <a:r>
              <a:rPr lang="en-US" sz="1090" b="1">
                <a:solidFill>
                  <a:srgbClr val="8B5CF6"/>
                </a:solidFill>
                <a:latin typeface="微软雅黑" panose="020B0503020204020204" charset="-122"/>
                <a:ea typeface="微软雅黑" panose="020B0503020204020204" charset="-122"/>
              </a:rPr>
              <a:t>⑤ EPOCHS=100</a:t>
            </a:r>
            <a:r>
              <a:rPr lang="zh-CN" sz="1090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　学几遍：验证集到</a:t>
            </a:r>
            <a:r>
              <a:rPr lang="en-US" sz="1090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 100 </a:t>
            </a:r>
            <a:r>
              <a:rPr lang="zh-CN" sz="1090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轮不再提升（下一页曲线可证）</a:t>
            </a:r>
          </a:p>
        </p:txBody>
      </p:sp>
      <p:sp>
        <p:nvSpPr>
          <p:cNvPr id="263" name="圆角矩形 262"/>
          <p:cNvSpPr/>
          <p:nvPr/>
        </p:nvSpPr>
        <p:spPr>
          <a:xfrm>
            <a:off x="5067300" y="4495800"/>
            <a:ext cx="6457950" cy="485775"/>
          </a:xfrm>
          <a:prstGeom prst="roundRect">
            <a:avLst>
              <a:gd name="adj" fmla="val 23529"/>
            </a:avLst>
          </a:prstGeom>
          <a:solidFill>
            <a:srgbClr val="8B5CF6">
              <a:alpha val="12000"/>
            </a:srgbClr>
          </a:solidFill>
          <a:ln w="12700">
            <a:solidFill>
              <a:srgbClr val="8B5CF6">
                <a:alpha val="3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4" name="文本框 263" descr="{&quot;isTemplate&quot;:true,&quot;type&quot;:&quot;text&quot;}"/>
          <p:cNvSpPr txBox="1"/>
          <p:nvPr/>
        </p:nvSpPr>
        <p:spPr>
          <a:xfrm>
            <a:off x="5219700" y="4610100"/>
            <a:ext cx="615315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5000"/>
              </a:lnSpc>
            </a:pPr>
            <a:r>
              <a:rPr lang="en-US" sz="1050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LEARNING_RATE=2e-4</a:t>
            </a:r>
            <a:r>
              <a:rPr lang="zh-CN" sz="1050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（学习率</a:t>
            </a:r>
            <a:r>
              <a:rPr lang="en-US" sz="1050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=</a:t>
            </a:r>
            <a:r>
              <a:rPr lang="zh-CN" sz="1050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每步改正的幅度）</a:t>
            </a:r>
          </a:p>
        </p:txBody>
      </p:sp>
      <p:sp>
        <p:nvSpPr>
          <p:cNvPr id="265" name="圆角矩形 264"/>
          <p:cNvSpPr/>
          <p:nvPr/>
        </p:nvSpPr>
        <p:spPr>
          <a:xfrm>
            <a:off x="666750" y="5429250"/>
            <a:ext cx="10858500" cy="495300"/>
          </a:xfrm>
          <a:prstGeom prst="roundRect">
            <a:avLst>
              <a:gd name="adj" fmla="val 23077"/>
            </a:avLst>
          </a:prstGeom>
          <a:solidFill>
            <a:srgbClr val="3B82F6">
              <a:alpha val="10000"/>
            </a:srgbClr>
          </a:solidFill>
          <a:ln w="12700">
            <a:solidFill>
              <a:srgbClr val="3B82F6">
                <a:alpha val="3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6" name="文本框 265" descr="{&quot;isTemplate&quot;:true,&quot;type&quot;:&quot;text&quot;}"/>
          <p:cNvSpPr txBox="1"/>
          <p:nvPr/>
        </p:nvSpPr>
        <p:spPr>
          <a:xfrm>
            <a:off x="838200" y="5600700"/>
            <a:ext cx="6667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93C5FD"/>
                </a:solidFill>
                <a:latin typeface="微软雅黑" panose="020B0503020204020204" charset="-122"/>
                <a:ea typeface="微软雅黑" panose="020B0503020204020204" charset="-122"/>
              </a:rPr>
              <a:t>本页一句话</a:t>
            </a:r>
          </a:p>
        </p:txBody>
      </p:sp>
      <p:sp>
        <p:nvSpPr>
          <p:cNvPr id="267" name="文本框 266" descr="{&quot;isTemplate&quot;:true,&quot;type&quot;:&quot;text&quot;}"/>
          <p:cNvSpPr txBox="1"/>
          <p:nvPr/>
        </p:nvSpPr>
        <p:spPr>
          <a:xfrm>
            <a:off x="1619250" y="5591175"/>
            <a:ext cx="97345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9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③的答案：</a:t>
            </a:r>
            <a:r>
              <a:rPr lang="en-US" sz="109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PATCH_SIZE / EMBED_DIM / DEPTH / NUM_HEADS / EPOCHS</a:t>
            </a:r>
            <a:r>
              <a:rPr lang="zh-CN" sz="109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，全在</a:t>
            </a:r>
            <a:r>
              <a:rPr lang="en-US" sz="109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 config.py</a:t>
            </a:r>
            <a:r>
              <a:rPr lang="zh-CN" sz="109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，每个都答得出</a:t>
            </a:r>
            <a:r>
              <a:rPr lang="en-US" sz="109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"</a:t>
            </a:r>
            <a:r>
              <a:rPr lang="zh-CN" sz="109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为什么</a:t>
            </a:r>
            <a:r>
              <a:rPr lang="en-US" sz="109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"</a:t>
            </a:r>
            <a:r>
              <a:rPr lang="zh-CN" sz="109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</a:p>
        </p:txBody>
      </p:sp>
      <p:sp>
        <p:nvSpPr>
          <p:cNvPr id="269" name="文本框 268" descr="{&quot;isTemplate&quot;:true,&quot;type&quot;:&quot;text&quot;}"/>
          <p:cNvSpPr txBox="1"/>
          <p:nvPr/>
        </p:nvSpPr>
        <p:spPr>
          <a:xfrm>
            <a:off x="11106150" y="6496050"/>
            <a:ext cx="4191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75">
                <a:solidFill>
                  <a:srgbClr val="6E6E73"/>
                </a:solidFill>
                <a:latin typeface="微软雅黑" panose="020B0503020204020204" charset="-122"/>
                <a:ea typeface="微软雅黑" panose="020B0503020204020204" charset="-122"/>
              </a:rPr>
              <a:t>09 / 13</a:t>
            </a:r>
          </a:p>
        </p:txBody>
      </p:sp>
      <p:sp>
        <p:nvSpPr>
          <p:cNvPr id="270" name="任意多边形 269"/>
          <p:cNvSpPr/>
          <p:nvPr/>
        </p:nvSpPr>
        <p:spPr>
          <a:xfrm>
            <a:off x="666750" y="1914525"/>
            <a:ext cx="4095750" cy="2647950"/>
          </a:xfrm>
          <a:custGeom>
            <a:avLst/>
            <a:gdLst/>
            <a:ahLst/>
            <a:cxnLst/>
            <a:rect l="0" t="0" r="0" b="0"/>
            <a:pathLst>
              <a:path w="430" h="278">
                <a:moveTo>
                  <a:pt x="414" y="0"/>
                </a:moveTo>
                <a:cubicBezTo>
                  <a:pt x="423" y="0"/>
                  <a:pt x="430" y="7"/>
                  <a:pt x="430" y="16"/>
                </a:cubicBezTo>
                <a:lnTo>
                  <a:pt x="430" y="262"/>
                </a:lnTo>
                <a:cubicBezTo>
                  <a:pt x="430" y="271"/>
                  <a:pt x="423" y="278"/>
                  <a:pt x="414" y="278"/>
                </a:cubicBezTo>
                <a:lnTo>
                  <a:pt x="16" y="278"/>
                </a:lnTo>
                <a:cubicBezTo>
                  <a:pt x="7" y="278"/>
                  <a:pt x="0" y="271"/>
                  <a:pt x="0" y="262"/>
                </a:cubicBezTo>
                <a:lnTo>
                  <a:pt x="0" y="16"/>
                </a:lnTo>
                <a:cubicBezTo>
                  <a:pt x="0" y="7"/>
                  <a:pt x="7" y="0"/>
                  <a:pt x="16" y="0"/>
                </a:cubicBezTo>
                <a:lnTo>
                  <a:pt x="414" y="0"/>
                </a:lnTo>
                <a:close/>
              </a:path>
            </a:pathLst>
          </a:custGeom>
          <a:solidFill>
            <a:srgbClr val="0E1116"/>
          </a:solidFill>
        </p:spPr>
        <p:txBody>
          <a:bodyPr/>
          <a:lstStyle/>
          <a:p>
            <a:endParaRPr/>
          </a:p>
        </p:txBody>
      </p:sp>
      <p:sp>
        <p:nvSpPr>
          <p:cNvPr id="271" name="文本框 270"/>
          <p:cNvSpPr txBox="1"/>
          <p:nvPr/>
        </p:nvSpPr>
        <p:spPr>
          <a:xfrm>
            <a:off x="819150" y="2047875"/>
            <a:ext cx="3790950" cy="23812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40000"/>
              </a:lnSpc>
            </a:pPr>
            <a:r>
              <a:rPr sz="1015">
                <a:solidFill>
                  <a:srgbClr val="6A737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# config.py —— 模型超参数</a:t>
            </a:r>
          </a:p>
          <a:p>
            <a:pPr>
              <a:lnSpc>
                <a:spcPct val="140000"/>
              </a:lnSpc>
            </a:pPr>
            <a:r>
              <a:rPr sz="1015">
                <a:solidFill>
                  <a:srgbClr val="79B8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IMG_SIZE</a:t>
            </a:r>
            <a:r>
              <a:rPr sz="1015">
                <a:solidFill>
                  <a:srgbClr val="E1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015">
                <a:solidFill>
                  <a:srgbClr val="F9758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1015">
                <a:solidFill>
                  <a:srgbClr val="E1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15">
                <a:solidFill>
                  <a:srgbClr val="79B8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</a:t>
            </a:r>
            <a:r>
              <a:rPr sz="1015">
                <a:solidFill>
                  <a:srgbClr val="E1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sz="1015">
                <a:solidFill>
                  <a:srgbClr val="6A737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# 输入图缩放到 96×96</a:t>
            </a:r>
          </a:p>
          <a:p>
            <a:pPr>
              <a:lnSpc>
                <a:spcPct val="140000"/>
              </a:lnSpc>
            </a:pPr>
            <a:r>
              <a:rPr sz="1015">
                <a:solidFill>
                  <a:srgbClr val="79B8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PATCH_SIZE</a:t>
            </a:r>
            <a:r>
              <a:rPr sz="1015">
                <a:solidFill>
                  <a:srgbClr val="E1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15">
                <a:solidFill>
                  <a:srgbClr val="F9758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1015">
                <a:solidFill>
                  <a:srgbClr val="E1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15">
                <a:solidFill>
                  <a:srgbClr val="79B8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1015">
                <a:solidFill>
                  <a:srgbClr val="E1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sz="1015">
                <a:solidFill>
                  <a:srgbClr val="6A737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# ① 每个 patch 16×16</a:t>
            </a:r>
          </a:p>
          <a:p>
            <a:pPr>
              <a:lnSpc>
                <a:spcPct val="140000"/>
              </a:lnSpc>
            </a:pPr>
            <a:r>
              <a:rPr sz="1015">
                <a:solidFill>
                  <a:srgbClr val="79B8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EMBED_DIM</a:t>
            </a:r>
            <a:r>
              <a:rPr sz="1015">
                <a:solidFill>
                  <a:srgbClr val="E1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1015">
                <a:solidFill>
                  <a:srgbClr val="F9758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1015">
                <a:solidFill>
                  <a:srgbClr val="E1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15">
                <a:solidFill>
                  <a:srgbClr val="79B8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384</a:t>
            </a:r>
            <a:r>
              <a:rPr sz="1015">
                <a:solidFill>
                  <a:srgbClr val="E1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015">
                <a:solidFill>
                  <a:srgbClr val="6A737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# ② 嵌入维度</a:t>
            </a:r>
          </a:p>
          <a:p>
            <a:pPr>
              <a:lnSpc>
                <a:spcPct val="140000"/>
              </a:lnSpc>
            </a:pPr>
            <a:r>
              <a:rPr sz="1015">
                <a:solidFill>
                  <a:srgbClr val="79B8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DEPTH</a:t>
            </a:r>
            <a:r>
              <a:rPr sz="1015">
                <a:solidFill>
                  <a:srgbClr val="E1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</a:t>
            </a:r>
            <a:r>
              <a:rPr sz="1015">
                <a:solidFill>
                  <a:srgbClr val="F9758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1015">
                <a:solidFill>
                  <a:srgbClr val="E1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15">
                <a:solidFill>
                  <a:srgbClr val="79B8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r>
              <a:rPr sz="1015">
                <a:solidFill>
                  <a:srgbClr val="E1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015">
                <a:solidFill>
                  <a:srgbClr val="6A737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# ③ Encoder 层数</a:t>
            </a:r>
          </a:p>
          <a:p>
            <a:pPr>
              <a:lnSpc>
                <a:spcPct val="140000"/>
              </a:lnSpc>
            </a:pPr>
            <a:r>
              <a:rPr sz="1015">
                <a:solidFill>
                  <a:srgbClr val="79B8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NUM_HEADS</a:t>
            </a:r>
            <a:r>
              <a:rPr sz="1015">
                <a:solidFill>
                  <a:srgbClr val="E1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1015">
                <a:solidFill>
                  <a:srgbClr val="F9758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1015">
                <a:solidFill>
                  <a:srgbClr val="E1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15">
                <a:solidFill>
                  <a:srgbClr val="79B8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r>
              <a:rPr sz="1015">
                <a:solidFill>
                  <a:srgbClr val="E1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015">
                <a:solidFill>
                  <a:srgbClr val="6A737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# ④ 注意力头数</a:t>
            </a:r>
          </a:p>
          <a:p>
            <a:pPr>
              <a:lnSpc>
                <a:spcPct val="140000"/>
              </a:lnSpc>
            </a:pPr>
            <a:r>
              <a:rPr sz="1015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</a:p>
          <a:p>
            <a:pPr>
              <a:lnSpc>
                <a:spcPct val="140000"/>
              </a:lnSpc>
            </a:pPr>
            <a:r>
              <a:rPr sz="1015">
                <a:solidFill>
                  <a:srgbClr val="6A737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# —— 训练超参数</a:t>
            </a:r>
          </a:p>
          <a:p>
            <a:pPr>
              <a:lnSpc>
                <a:spcPct val="140000"/>
              </a:lnSpc>
            </a:pPr>
            <a:r>
              <a:rPr sz="1015">
                <a:solidFill>
                  <a:srgbClr val="79B8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EPOCHS</a:t>
            </a:r>
            <a:r>
              <a:rPr sz="1015">
                <a:solidFill>
                  <a:srgbClr val="E1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</a:t>
            </a:r>
            <a:r>
              <a:rPr sz="1015">
                <a:solidFill>
                  <a:srgbClr val="F9758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1015">
                <a:solidFill>
                  <a:srgbClr val="E1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15">
                <a:solidFill>
                  <a:srgbClr val="79B8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</a:t>
            </a:r>
            <a:r>
              <a:rPr sz="1015">
                <a:solidFill>
                  <a:srgbClr val="E1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sz="1015">
                <a:solidFill>
                  <a:srgbClr val="6A737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# ⑤ 训练轮数</a:t>
            </a:r>
          </a:p>
          <a:p>
            <a:pPr>
              <a:lnSpc>
                <a:spcPct val="140000"/>
              </a:lnSpc>
            </a:pPr>
            <a:r>
              <a:rPr sz="1015">
                <a:solidFill>
                  <a:srgbClr val="79B8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LEARNING_RATE</a:t>
            </a:r>
            <a:r>
              <a:rPr sz="1015">
                <a:solidFill>
                  <a:srgbClr val="E1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15">
                <a:solidFill>
                  <a:srgbClr val="F9758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1015">
                <a:solidFill>
                  <a:srgbClr val="E1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15">
                <a:solidFill>
                  <a:srgbClr val="79B8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2e-4</a:t>
            </a:r>
            <a:r>
              <a:rPr sz="1015">
                <a:solidFill>
                  <a:srgbClr val="E1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015">
                <a:solidFill>
                  <a:srgbClr val="6A737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# 学习率（加分备选）</a:t>
            </a:r>
          </a:p>
          <a:p>
            <a:pPr>
              <a:lnSpc>
                <a:spcPct val="140000"/>
              </a:lnSpc>
            </a:pPr>
            <a:r>
              <a:rPr sz="1015">
                <a:solidFill>
                  <a:srgbClr val="79B8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WARMUP_EPOCHS</a:t>
            </a:r>
            <a:r>
              <a:rPr sz="1015">
                <a:solidFill>
                  <a:srgbClr val="E1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15">
                <a:solidFill>
                  <a:srgbClr val="F9758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1015">
                <a:solidFill>
                  <a:srgbClr val="E1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15">
                <a:solidFill>
                  <a:srgbClr val="79B8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sz="1015">
                <a:solidFill>
                  <a:srgbClr val="E1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</a:t>
            </a:r>
            <a:r>
              <a:rPr sz="1015">
                <a:solidFill>
                  <a:srgbClr val="6A737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# 前5轮预热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notes={`训练结果：测试准确率 82.58%。三个数字：训练和测试只差 6 个点，说明没有过拟合；每轮 36 秒，单卡一小时训完；曲线前 20 轮猛涨是快速学习，之后缓慢收敛，最后两条线贴在一起——这是健康收敛的样子。`}&gt;&#10;  &lt;Box style={{ width: 1280, height: 720, background: 'linear-gradient(180deg, #0C0C16 0%, #12102A 100%)', flexDirection: 'column', padding: '0 70px', position: 'relative' }}&gt;&#10;    &lt;Box style={{ position: 'absolute', top: -80, left: -60, width: 420, height: 420, borderRadius: 210, background: 'radial-gradient(circle, rgba(139,92,246,0.18) 0%, rgba(12,12,22,0) 70%)' }} /&gt;&#10;&#10;    &lt;Box style={{ height: 110, justifyContent: 'center' }}&gt;&#10;      &lt;Text style={{ fontSize: 50, fontWeight: 'bold', backgroundImage: 'linear-gradient(180deg, #FFFFFF 0%, #B8B8C4 100%)', backgroundClip: 'text', color: 'transparent' }}&gt;训练结果&lt;/Text&gt;&#10;    &lt;/Box&gt;&#10;&#10;    &lt;Box style={{ height: 460, flexDirection: 'row', gap: 44, alignItems: 'center' }}&gt;&#10;      &lt;Box style={{ width: 470, flexDirection: 'column', gap: 18 }}&gt;&#10;        &lt;Text style={{ fontSize: 100, fontWeight: 'bold', backgroundImage: 'linear-gradient(135deg, #3B82F6 0%, #8B5CF6 100%)', backgroundClip: 'text', color: 'transparent', lineHeight: 1.05 }}&gt;82.58%&lt;/Text&gt;&#10;        &lt;Text style={{ fontSize: 24, fontWeight: 'bold', color: '#F5F5F7' }}&gt;最终测试准确率&lt;/Text&gt;&#10;        &lt;Box style={{ flexDirection: 'row', gap: 12 }}&gt;&#10;          &lt;Box style={{ background: 'rgba(245,245,247,0.05)', border: '1px solid rgba(245,245,247,0.1)', borderRadius: 12, padding: '12px 15px', flex: 1, gap: 3 }}&gt;&#10;            &lt;Text style={{ fontSize: 21, fontWeight: 'bold', color: '#F5F5F7' }}&gt;100&lt;/Text&gt;&#10;            &lt;Text style={{ fontSize: 12, color: '#86868B' }}&gt;训练轮数&lt;/Text&gt;&#10;          &lt;/Box&gt;&#10;          &lt;Box style={{ background: 'rgba(245,245,247,0.05)', border: '1px solid rgba(245,245,247,0.1)', borderRadius: 12, padding: '12px 15px', flex: 1, gap: 3 }}&gt;&#10;            &lt;Text style={{ fontSize: 21, fontWeight: 'bold', color: '#F5F5F7' }}&gt;36s&lt;/Text&gt;&#10;            &lt;Text style={{ fontSize: 12, color: '#86868B' }}&gt;每轮耗时&lt;/Text&gt;&#10;          &lt;/Box&gt;&#10;          &lt;Box style={{ background: 'rgba(245,245,247,0.05)', border: '1px solid rgba(245,245,247,0.1)', borderRadius: 12, padding: '12px 15px', flex: 1, gap: 3 }}&gt;&#10;            &lt;Text style={{ fontSize: 21, fontWeight: 'bold', color: '#F5F5F7' }}&gt;+6%&lt;/Text&gt;&#10;            &lt;Text style={{ fontSize: 12, color: '#86868B' }}&gt;训练/测试差（没过拟合）&lt;/Text&gt;&#10;          &lt;/Box&gt;&#10;        &lt;/Box&gt;&#10;        &lt;Box style={{ background: 'rgba(245,245,247,0.05)', border: '1px solid rgba(245,245,247,0.1)', borderRadius: 12, padding: '13px 16px', gap: 6 }}&gt;&#10;          &lt;Text style={{ fontSize: 13.5, color: '#F5F5F7', lineHeight: 1.6 }}&gt;曲线怎么读（右侧三处标注）：&lt;/Text&gt;&#10;          &lt;Text style={{ fontSize: 13, color: '#C7C7CC', lineHeight: 1.6 }}&gt;① 前 20 轮猛涨 = 快速学习期；② 之后缓慢收敛；③ 两条线贴得近 = 训练/验证表现一致，没有过拟合&lt;/Text&gt;&#10;        &lt;/Box&gt;&#10;      &lt;/Box&gt;&#10;&#10;      &lt;Box style={{ flex: 1, height: 430, background: '#FFFFFF', borderRadius: 18, padding: 14, alignItems: 'center', boxShadow: '0 8px 40px rgba(59,130,246,0.15)', position: 'relative' }}&gt;&#10;        &lt;Image src=&quot;assets/accuracy_curve.png&quot; style={{ width: 560, height: 372, objectFit: 'contain' }} /&gt;&#10;        &lt;Text style={{ fontSize: 12, color: '#6E6E73', marginTop: 4 }}&gt;Training &amp; Validation Accuracy（plots/accuracy_curve.png）&lt;/Text&gt;&#10;        &lt;Box style={{ position: 'absolute', left: 40, top: 200, background: 'rgba(59,130,246,0.14)', border: '1px solid rgba(59,130,246,0.5)', borderRadius: 8, padding: '4px 10px' }}&gt;&#10;          &lt;Text style={{ fontSize: 12, fontWeight: 'bold', color: '#1D4ED8' }}&gt;① 前20轮快速爬升&lt;/Text&gt;&#10;        &lt;/Box&gt;&#10;        &lt;Box style={{ position: 'absolute', left: 250, top: 130, background: 'rgba(139,92,246,0.14)', border: '1px solid rgba(139,92,246,0.5)', borderRadius: 8, padding: '4px 10px' }}&gt;&#10;          &lt;Text style={{ fontSize: 12, fontWeight: 'bold', color: '#6D28D9' }}&gt;② 缓慢收敛&lt;/Text&gt;&#10;        &lt;/Box&gt;&#10;        &lt;Box style={{ position: 'absolute', right: 30, top: 90, background: 'rgba(16,185,129,0.14)', border: '1px solid rgba(16,185,129,0.5)', borderRadius: 8, padding: '4px 10px' }}&gt;&#10;          &lt;Text style={{ fontSize: 12, fontWeight: 'bold', color: '#047857' }}&gt;③ 两线贴近 = 没过拟合&lt;/Text&gt;&#10;        &lt;/Box&gt;&#10;      &lt;/Box&gt;&#10;    &lt;/Box&gt;&#10;&#10;    &lt;Box style={{ height: 52, flexDirection: 'row', alignItems: 'center', gap: 12, background: 'rgba(59,130,246,0.10)', border: '1px solid rgba(59,130,246,0.35)', borderRadius: 12, padding: '0 18px' }}&gt;&#10;      &lt;Text style={{ fontSize: 14, fontWeight: 'bold', color: '#93C5FD' }}&gt;本页一句话&lt;/Text&gt;&#10;      &lt;Text style={{ fontSize: 14.5, color: '#E5E7EB', flex: 1 }}&gt;从零训练、不用预训练权重，测试准确率 82.58%，曲线平稳收敛——训练管线是健康的。&lt;/Text&gt;&#10;    &lt;/Box&gt;&#10;    &lt;Box style={{ height: 98, flexDirection: 'row', justifyContent: 'space-between', alignItems: 'flex-end', paddingBottom: 22 }}&gt;&#10;      &lt;Text style={{ fontSize: 13, color: '#6E6E73' }}&gt;ViT · CIFAR-10 · 小白教学版&lt;/Text&gt;&#10;      &lt;Text style={{ fontSize: 13, color: '#6E6E73' }}&gt;10 / 13&lt;/Text&gt;&#10;    &lt;/Box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C0C16"/>
              </a:gs>
              <a:gs pos="100000">
                <a:srgbClr val="12102A"/>
              </a:gs>
            </a:gsLst>
            <a:lin ang="5400000" scaled="1"/>
          </a:gradFill>
        </p:spPr>
        <p:txBody>
          <a:bodyPr/>
          <a:lstStyle/>
          <a:p>
            <a:endParaRPr/>
          </a:p>
        </p:txBody>
      </p:sp>
      <p:sp>
        <p:nvSpPr>
          <p:cNvPr id="17" name="文本框 16" descr="{&quot;isTemplate&quot;:true,&quot;type&quot;:&quot;text&quot;}"/>
          <p:cNvSpPr txBox="1"/>
          <p:nvPr/>
        </p:nvSpPr>
        <p:spPr>
          <a:xfrm>
            <a:off x="666750" y="238125"/>
            <a:ext cx="10858500" cy="571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3750" b="1">
                <a:gradFill>
                  <a:gsLst>
                    <a:gs pos="0">
                      <a:srgbClr val="FFFFFF"/>
                    </a:gs>
                    <a:gs pos="100000">
                      <a:srgbClr val="B8B8C4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训练结果</a:t>
            </a:r>
          </a:p>
        </p:txBody>
      </p:sp>
      <p:sp>
        <p:nvSpPr>
          <p:cNvPr id="18" name="文本框 17" descr="{&quot;isTemplate&quot;:true,&quot;type&quot;:&quot;text&quot;}"/>
          <p:cNvSpPr txBox="1"/>
          <p:nvPr/>
        </p:nvSpPr>
        <p:spPr>
          <a:xfrm>
            <a:off x="666750" y="1343025"/>
            <a:ext cx="4476750" cy="12001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5000"/>
              </a:lnSpc>
            </a:pPr>
            <a:r>
              <a:rPr lang="en-US" sz="7500" b="1">
                <a:gradFill>
                  <a:gsLst>
                    <a:gs pos="0">
                      <a:srgbClr val="3B82F6"/>
                    </a:gs>
                    <a:gs pos="100000">
                      <a:srgbClr val="8B5CF6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82.58%</a:t>
            </a:r>
          </a:p>
        </p:txBody>
      </p:sp>
      <p:sp>
        <p:nvSpPr>
          <p:cNvPr id="19" name="文本框 18" descr="{&quot;isTemplate&quot;:true,&quot;type&quot;:&quot;text&quot;}"/>
          <p:cNvSpPr txBox="1"/>
          <p:nvPr/>
        </p:nvSpPr>
        <p:spPr>
          <a:xfrm>
            <a:off x="666750" y="2714625"/>
            <a:ext cx="4476750" cy="2762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最终测试准确率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666750" y="3162300"/>
            <a:ext cx="1419225" cy="781050"/>
          </a:xfrm>
          <a:prstGeom prst="roundRect">
            <a:avLst>
              <a:gd name="adj" fmla="val 14634"/>
            </a:avLst>
          </a:prstGeom>
          <a:solidFill>
            <a:srgbClr val="F5F5F7">
              <a:alpha val="5000"/>
            </a:srgbClr>
          </a:solidFill>
          <a:ln w="12700">
            <a:solidFill>
              <a:srgbClr val="F5F5F7">
                <a:alpha val="1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文本框 20" descr="{&quot;isTemplate&quot;:true,&quot;type&quot;:&quot;text&quot;}"/>
          <p:cNvSpPr txBox="1"/>
          <p:nvPr/>
        </p:nvSpPr>
        <p:spPr>
          <a:xfrm>
            <a:off x="809625" y="3276600"/>
            <a:ext cx="1133475" cy="2476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100</a:t>
            </a:r>
          </a:p>
        </p:txBody>
      </p:sp>
      <p:sp>
        <p:nvSpPr>
          <p:cNvPr id="22" name="文本框 21" descr="{&quot;isTemplate&quot;:true,&quot;type&quot;:&quot;text&quot;}"/>
          <p:cNvSpPr txBox="1"/>
          <p:nvPr/>
        </p:nvSpPr>
        <p:spPr>
          <a:xfrm>
            <a:off x="809625" y="3552825"/>
            <a:ext cx="113347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>
                <a:solidFill>
                  <a:srgbClr val="86868B"/>
                </a:solidFill>
                <a:latin typeface="微软雅黑" panose="020B0503020204020204" charset="-122"/>
                <a:ea typeface="微软雅黑" panose="020B0503020204020204" charset="-122"/>
              </a:rPr>
              <a:t>训练轮数</a:t>
            </a:r>
          </a:p>
        </p:txBody>
      </p:sp>
      <p:sp>
        <p:nvSpPr>
          <p:cNvPr id="23" name="圆角矩形 22"/>
          <p:cNvSpPr/>
          <p:nvPr/>
        </p:nvSpPr>
        <p:spPr>
          <a:xfrm>
            <a:off x="2200275" y="3162300"/>
            <a:ext cx="1409700" cy="781050"/>
          </a:xfrm>
          <a:prstGeom prst="roundRect">
            <a:avLst>
              <a:gd name="adj" fmla="val 14634"/>
            </a:avLst>
          </a:prstGeom>
          <a:solidFill>
            <a:srgbClr val="F5F5F7">
              <a:alpha val="5000"/>
            </a:srgbClr>
          </a:solidFill>
          <a:ln w="12700">
            <a:solidFill>
              <a:srgbClr val="F5F5F7">
                <a:alpha val="1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文本框 23" descr="{&quot;isTemplate&quot;:true,&quot;type&quot;:&quot;text&quot;}"/>
          <p:cNvSpPr txBox="1"/>
          <p:nvPr/>
        </p:nvSpPr>
        <p:spPr>
          <a:xfrm>
            <a:off x="2343150" y="3276600"/>
            <a:ext cx="1123950" cy="2476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36s</a:t>
            </a:r>
          </a:p>
        </p:txBody>
      </p:sp>
      <p:sp>
        <p:nvSpPr>
          <p:cNvPr id="25" name="文本框 24" descr="{&quot;isTemplate&quot;:true,&quot;type&quot;:&quot;text&quot;}"/>
          <p:cNvSpPr txBox="1"/>
          <p:nvPr/>
        </p:nvSpPr>
        <p:spPr>
          <a:xfrm>
            <a:off x="2343150" y="3552825"/>
            <a:ext cx="11239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>
                <a:solidFill>
                  <a:srgbClr val="86868B"/>
                </a:solidFill>
                <a:latin typeface="微软雅黑" panose="020B0503020204020204" charset="-122"/>
                <a:ea typeface="微软雅黑" panose="020B0503020204020204" charset="-122"/>
              </a:rPr>
              <a:t>每轮耗时</a:t>
            </a:r>
          </a:p>
        </p:txBody>
      </p:sp>
      <p:sp>
        <p:nvSpPr>
          <p:cNvPr id="26" name="圆角矩形 25"/>
          <p:cNvSpPr/>
          <p:nvPr/>
        </p:nvSpPr>
        <p:spPr>
          <a:xfrm>
            <a:off x="3724275" y="3162300"/>
            <a:ext cx="1419225" cy="781050"/>
          </a:xfrm>
          <a:prstGeom prst="roundRect">
            <a:avLst>
              <a:gd name="adj" fmla="val 14634"/>
            </a:avLst>
          </a:prstGeom>
          <a:solidFill>
            <a:srgbClr val="F5F5F7">
              <a:alpha val="5000"/>
            </a:srgbClr>
          </a:solidFill>
          <a:ln w="12700">
            <a:solidFill>
              <a:srgbClr val="F5F5F7">
                <a:alpha val="1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文本框 26" descr="{&quot;isTemplate&quot;:true,&quot;type&quot;:&quot;text&quot;}"/>
          <p:cNvSpPr txBox="1"/>
          <p:nvPr/>
        </p:nvSpPr>
        <p:spPr>
          <a:xfrm>
            <a:off x="3867150" y="3276600"/>
            <a:ext cx="1133475" cy="2476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+6%</a:t>
            </a:r>
          </a:p>
        </p:txBody>
      </p:sp>
      <p:sp>
        <p:nvSpPr>
          <p:cNvPr id="28" name="文本框 27" descr="{&quot;isTemplate&quot;:true,&quot;type&quot;:&quot;text&quot;}"/>
          <p:cNvSpPr txBox="1"/>
          <p:nvPr/>
        </p:nvSpPr>
        <p:spPr>
          <a:xfrm>
            <a:off x="3867150" y="3552825"/>
            <a:ext cx="1133475" cy="2762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00000"/>
              </a:lnSpc>
            </a:pPr>
            <a:r>
              <a:rPr lang="zh-CN" sz="900">
                <a:solidFill>
                  <a:srgbClr val="86868B"/>
                </a:solidFill>
                <a:latin typeface="微软雅黑" panose="020B0503020204020204" charset="-122"/>
                <a:ea typeface="微软雅黑" panose="020B0503020204020204" charset="-122"/>
              </a:rPr>
              <a:t>训练</a:t>
            </a:r>
            <a:r>
              <a:rPr lang="en-US" sz="900">
                <a:solidFill>
                  <a:srgbClr val="86868B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sz="900">
                <a:solidFill>
                  <a:srgbClr val="86868B"/>
                </a:solidFill>
                <a:latin typeface="微软雅黑" panose="020B0503020204020204" charset="-122"/>
                <a:ea typeface="微软雅黑" panose="020B0503020204020204" charset="-122"/>
              </a:rPr>
              <a:t>测试差（没过拟合）</a:t>
            </a:r>
          </a:p>
        </p:txBody>
      </p:sp>
      <p:sp>
        <p:nvSpPr>
          <p:cNvPr id="29" name="圆角矩形 28"/>
          <p:cNvSpPr/>
          <p:nvPr/>
        </p:nvSpPr>
        <p:spPr>
          <a:xfrm>
            <a:off x="666750" y="4114800"/>
            <a:ext cx="4476750" cy="1028700"/>
          </a:xfrm>
          <a:prstGeom prst="roundRect">
            <a:avLst>
              <a:gd name="adj" fmla="val 11111"/>
            </a:avLst>
          </a:prstGeom>
          <a:solidFill>
            <a:srgbClr val="F5F5F7">
              <a:alpha val="5000"/>
            </a:srgbClr>
          </a:solidFill>
          <a:ln w="12700">
            <a:solidFill>
              <a:srgbClr val="F5F5F7">
                <a:alpha val="1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文本框 29" descr="{&quot;isTemplate&quot;:true,&quot;type&quot;:&quot;text&quot;}"/>
          <p:cNvSpPr txBox="1"/>
          <p:nvPr/>
        </p:nvSpPr>
        <p:spPr>
          <a:xfrm>
            <a:off x="819150" y="4238625"/>
            <a:ext cx="4171950" cy="2476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60000"/>
              </a:lnSpc>
            </a:pPr>
            <a:r>
              <a:rPr lang="zh-CN" sz="1015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曲线怎么读（右侧三处标注）：</a:t>
            </a:r>
          </a:p>
        </p:txBody>
      </p:sp>
      <p:sp>
        <p:nvSpPr>
          <p:cNvPr id="31" name="文本框 30" descr="{&quot;isTemplate&quot;:true,&quot;type&quot;:&quot;text&quot;}"/>
          <p:cNvSpPr txBox="1"/>
          <p:nvPr/>
        </p:nvSpPr>
        <p:spPr>
          <a:xfrm>
            <a:off x="819150" y="4543425"/>
            <a:ext cx="4171950" cy="4762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60000"/>
              </a:lnSpc>
            </a:pPr>
            <a:r>
              <a:rPr lang="en-US" sz="975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</a:rPr>
              <a:t>① </a:t>
            </a:r>
            <a:r>
              <a:rPr lang="zh-CN" sz="975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</a:rPr>
              <a:t>前</a:t>
            </a:r>
            <a:r>
              <a:rPr lang="en-US" sz="975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</a:rPr>
              <a:t> 20 </a:t>
            </a:r>
            <a:r>
              <a:rPr lang="zh-CN" sz="975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</a:rPr>
              <a:t>轮猛涨</a:t>
            </a:r>
            <a:r>
              <a:rPr lang="en-US" sz="975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</a:rPr>
              <a:t> = </a:t>
            </a:r>
            <a:r>
              <a:rPr lang="zh-CN" sz="975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</a:rPr>
              <a:t>快速学习期；②</a:t>
            </a:r>
            <a:r>
              <a:rPr lang="en-US" sz="975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sz="975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</a:rPr>
              <a:t>之后缓慢收敛；③</a:t>
            </a:r>
            <a:r>
              <a:rPr lang="en-US" sz="975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sz="975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</a:rPr>
              <a:t>两条线贴得近</a:t>
            </a:r>
            <a:r>
              <a:rPr lang="en-US" sz="975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</a:rPr>
              <a:t> = </a:t>
            </a:r>
            <a:r>
              <a:rPr lang="zh-CN" sz="975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</a:rPr>
              <a:t>训练</a:t>
            </a:r>
            <a:r>
              <a:rPr lang="en-US" sz="975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sz="975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</a:rPr>
              <a:t>验证表现一致，没有过拟合</a:t>
            </a:r>
          </a:p>
        </p:txBody>
      </p:sp>
      <p:sp>
        <p:nvSpPr>
          <p:cNvPr id="32" name="圆角矩形 31"/>
          <p:cNvSpPr/>
          <p:nvPr/>
        </p:nvSpPr>
        <p:spPr>
          <a:xfrm>
            <a:off x="666750" y="5429250"/>
            <a:ext cx="10858500" cy="495300"/>
          </a:xfrm>
          <a:prstGeom prst="roundRect">
            <a:avLst>
              <a:gd name="adj" fmla="val 23077"/>
            </a:avLst>
          </a:prstGeom>
          <a:solidFill>
            <a:srgbClr val="3B82F6">
              <a:alpha val="10000"/>
            </a:srgbClr>
          </a:solidFill>
          <a:ln w="12700">
            <a:solidFill>
              <a:srgbClr val="3B82F6">
                <a:alpha val="3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文本框 32" descr="{&quot;isTemplate&quot;:true,&quot;type&quot;:&quot;text&quot;}"/>
          <p:cNvSpPr txBox="1"/>
          <p:nvPr/>
        </p:nvSpPr>
        <p:spPr>
          <a:xfrm>
            <a:off x="838200" y="5600700"/>
            <a:ext cx="6667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93C5FD"/>
                </a:solidFill>
                <a:latin typeface="微软雅黑" panose="020B0503020204020204" charset="-122"/>
                <a:ea typeface="微软雅黑" panose="020B0503020204020204" charset="-122"/>
              </a:rPr>
              <a:t>本页一句话</a:t>
            </a:r>
          </a:p>
        </p:txBody>
      </p:sp>
      <p:sp>
        <p:nvSpPr>
          <p:cNvPr id="34" name="文本框 33" descr="{&quot;isTemplate&quot;:true,&quot;type&quot;:&quot;text&quot;}"/>
          <p:cNvSpPr txBox="1"/>
          <p:nvPr/>
        </p:nvSpPr>
        <p:spPr>
          <a:xfrm>
            <a:off x="1619250" y="5591175"/>
            <a:ext cx="97345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9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从零训练、不用预训练权重，测试准确率</a:t>
            </a:r>
            <a:r>
              <a:rPr lang="en-US" sz="109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 82.58%</a:t>
            </a:r>
            <a:r>
              <a:rPr lang="zh-CN" sz="109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，曲线平稳收敛——训练管线是健康的。</a:t>
            </a:r>
          </a:p>
        </p:txBody>
      </p:sp>
      <p:sp>
        <p:nvSpPr>
          <p:cNvPr id="36" name="文本框 35" descr="{&quot;isTemplate&quot;:true,&quot;type&quot;:&quot;text&quot;}"/>
          <p:cNvSpPr txBox="1"/>
          <p:nvPr/>
        </p:nvSpPr>
        <p:spPr>
          <a:xfrm>
            <a:off x="11106150" y="6496050"/>
            <a:ext cx="4191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75">
                <a:solidFill>
                  <a:srgbClr val="6E6E73"/>
                </a:solidFill>
                <a:latin typeface="微软雅黑" panose="020B0503020204020204" charset="-122"/>
                <a:ea typeface="微软雅黑" panose="020B0503020204020204" charset="-122"/>
              </a:rPr>
              <a:t>10 / 13</a:t>
            </a:r>
          </a:p>
        </p:txBody>
      </p:sp>
      <p:sp>
        <p:nvSpPr>
          <p:cNvPr id="37" name="圆角矩形 36"/>
          <p:cNvSpPr/>
          <p:nvPr/>
        </p:nvSpPr>
        <p:spPr>
          <a:xfrm>
            <a:off x="-571500" y="-762000"/>
            <a:ext cx="4000500" cy="40005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8B5CF6">
                  <a:alpha val="18000"/>
                </a:srgbClr>
              </a:gs>
              <a:gs pos="70000">
                <a:srgbClr val="0C0C16">
                  <a:alpha val="0"/>
                </a:srgbClr>
              </a:gs>
            </a:gsLst>
            <a:path path="circle">
              <a:fillToRect l="50000" t="50000" r="50000" b="50000"/>
            </a:path>
          </a:gradFill>
        </p:spPr>
        <p:txBody>
          <a:bodyPr/>
          <a:lstStyle/>
          <a:p>
            <a:endParaRPr/>
          </a:p>
        </p:txBody>
      </p:sp>
      <p:sp>
        <p:nvSpPr>
          <p:cNvPr id="38" name="圆角矩形 37"/>
          <p:cNvSpPr/>
          <p:nvPr/>
        </p:nvSpPr>
        <p:spPr>
          <a:xfrm>
            <a:off x="5562600" y="1190625"/>
            <a:ext cx="5962650" cy="4095750"/>
          </a:xfrm>
          <a:prstGeom prst="roundRect">
            <a:avLst>
              <a:gd name="adj" fmla="val 4186"/>
            </a:avLst>
          </a:prstGeom>
          <a:solidFill>
            <a:srgbClr val="FFFFFF"/>
          </a:solidFill>
          <a:effectLst>
            <a:outerShdw blurRad="381000" dist="76200" dir="5400000">
              <a:srgbClr val="3B82F6">
                <a:alpha val="15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2"/>
          <a:srcRect l="2956" r="2956"/>
          <a:stretch>
            <a:fillRect/>
          </a:stretch>
        </p:blipFill>
        <p:spPr>
          <a:xfrm>
            <a:off x="5876925" y="1323975"/>
            <a:ext cx="5334000" cy="3543300"/>
          </a:xfrm>
          <a:prstGeom prst="rect">
            <a:avLst/>
          </a:prstGeom>
        </p:spPr>
      </p:pic>
      <p:sp>
        <p:nvSpPr>
          <p:cNvPr id="40" name="文本框 39" descr="{&quot;isTemplate&quot;:true,&quot;type&quot;:&quot;text&quot;}"/>
          <p:cNvSpPr txBox="1"/>
          <p:nvPr/>
        </p:nvSpPr>
        <p:spPr>
          <a:xfrm>
            <a:off x="6896100" y="4905375"/>
            <a:ext cx="32956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>
                <a:solidFill>
                  <a:srgbClr val="6E6E73"/>
                </a:solidFill>
                <a:latin typeface="微软雅黑" panose="020B0503020204020204" charset="-122"/>
                <a:ea typeface="微软雅黑" panose="020B0503020204020204" charset="-122"/>
              </a:rPr>
              <a:t>Training &amp; Validation Accuracy</a:t>
            </a:r>
            <a:r>
              <a:rPr lang="zh-CN" sz="900">
                <a:solidFill>
                  <a:srgbClr val="6E6E73"/>
                </a:solidFill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lang="en-US" sz="900">
                <a:solidFill>
                  <a:srgbClr val="6E6E73"/>
                </a:solidFill>
                <a:latin typeface="微软雅黑" panose="020B0503020204020204" charset="-122"/>
                <a:ea typeface="微软雅黑" panose="020B0503020204020204" charset="-122"/>
              </a:rPr>
              <a:t>plots/accuracy_curve.png</a:t>
            </a:r>
            <a:r>
              <a:rPr lang="zh-CN" sz="900">
                <a:solidFill>
                  <a:srgbClr val="6E6E73"/>
                </a:solidFill>
                <a:latin typeface="微软雅黑" panose="020B0503020204020204" charset="-122"/>
                <a:ea typeface="微软雅黑" panose="020B0503020204020204" charset="-122"/>
              </a:rPr>
              <a:t>）</a:t>
            </a:r>
          </a:p>
        </p:txBody>
      </p:sp>
      <p:sp>
        <p:nvSpPr>
          <p:cNvPr id="41" name="圆角矩形 40"/>
          <p:cNvSpPr/>
          <p:nvPr/>
        </p:nvSpPr>
        <p:spPr>
          <a:xfrm>
            <a:off x="7069455" y="3162300"/>
            <a:ext cx="1171575" cy="219075"/>
          </a:xfrm>
          <a:prstGeom prst="roundRect">
            <a:avLst>
              <a:gd name="adj" fmla="val 34783"/>
            </a:avLst>
          </a:prstGeom>
          <a:solidFill>
            <a:srgbClr val="3B82F6">
              <a:alpha val="14000"/>
            </a:srgbClr>
          </a:solidFill>
          <a:ln w="12700">
            <a:solidFill>
              <a:srgbClr val="3B82F6">
                <a:alpha val="5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2" name="文本框 41" descr="{&quot;isTemplate&quot;:true,&quot;type&quot;:&quot;text&quot;}"/>
          <p:cNvSpPr txBox="1"/>
          <p:nvPr/>
        </p:nvSpPr>
        <p:spPr>
          <a:xfrm>
            <a:off x="7120255" y="3210560"/>
            <a:ext cx="98107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1D4ED8"/>
                </a:solidFill>
                <a:latin typeface="微软雅黑" panose="020B0503020204020204" charset="-122"/>
                <a:ea typeface="微软雅黑" panose="020B0503020204020204" charset="-122"/>
              </a:rPr>
              <a:t>① </a:t>
            </a:r>
            <a:r>
              <a:rPr lang="zh-CN" sz="900" b="1">
                <a:solidFill>
                  <a:srgbClr val="1D4ED8"/>
                </a:solidFill>
                <a:latin typeface="微软雅黑" panose="020B0503020204020204" charset="-122"/>
                <a:ea typeface="微软雅黑" panose="020B0503020204020204" charset="-122"/>
              </a:rPr>
              <a:t>前</a:t>
            </a:r>
            <a:r>
              <a:rPr lang="en-US" sz="900" b="1">
                <a:solidFill>
                  <a:srgbClr val="1D4ED8"/>
                </a:solidFill>
                <a:latin typeface="微软雅黑" panose="020B0503020204020204" charset="-122"/>
                <a:ea typeface="微软雅黑" panose="020B0503020204020204" charset="-122"/>
              </a:rPr>
              <a:t>20</a:t>
            </a:r>
            <a:r>
              <a:rPr lang="zh-CN" sz="900" b="1">
                <a:solidFill>
                  <a:srgbClr val="1D4ED8"/>
                </a:solidFill>
                <a:latin typeface="微软雅黑" panose="020B0503020204020204" charset="-122"/>
                <a:ea typeface="微软雅黑" panose="020B0503020204020204" charset="-122"/>
              </a:rPr>
              <a:t>轮快速爬升</a:t>
            </a:r>
          </a:p>
        </p:txBody>
      </p:sp>
      <p:sp>
        <p:nvSpPr>
          <p:cNvPr id="43" name="圆角矩形 42"/>
          <p:cNvSpPr/>
          <p:nvPr/>
        </p:nvSpPr>
        <p:spPr>
          <a:xfrm>
            <a:off x="7943850" y="2428875"/>
            <a:ext cx="800100" cy="219075"/>
          </a:xfrm>
          <a:prstGeom prst="roundRect">
            <a:avLst>
              <a:gd name="adj" fmla="val 34783"/>
            </a:avLst>
          </a:prstGeom>
          <a:solidFill>
            <a:srgbClr val="8B5CF6">
              <a:alpha val="14000"/>
            </a:srgbClr>
          </a:solidFill>
          <a:ln w="12700">
            <a:solidFill>
              <a:srgbClr val="8B5CF6">
                <a:alpha val="5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4" name="文本框 43" descr="{&quot;isTemplate&quot;:true,&quot;type&quot;:&quot;text&quot;}"/>
          <p:cNvSpPr txBox="1"/>
          <p:nvPr/>
        </p:nvSpPr>
        <p:spPr>
          <a:xfrm>
            <a:off x="8039100" y="2466975"/>
            <a:ext cx="6096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6D28D9"/>
                </a:solidFill>
                <a:latin typeface="微软雅黑" panose="020B0503020204020204" charset="-122"/>
                <a:ea typeface="微软雅黑" panose="020B0503020204020204" charset="-122"/>
              </a:rPr>
              <a:t>② </a:t>
            </a:r>
            <a:r>
              <a:rPr lang="zh-CN" sz="900" b="1">
                <a:solidFill>
                  <a:srgbClr val="6D28D9"/>
                </a:solidFill>
                <a:latin typeface="微软雅黑" panose="020B0503020204020204" charset="-122"/>
                <a:ea typeface="微软雅黑" panose="020B0503020204020204" charset="-122"/>
              </a:rPr>
              <a:t>缓慢收敛</a:t>
            </a:r>
          </a:p>
        </p:txBody>
      </p:sp>
      <p:sp>
        <p:nvSpPr>
          <p:cNvPr id="45" name="圆角矩形 44"/>
          <p:cNvSpPr/>
          <p:nvPr/>
        </p:nvSpPr>
        <p:spPr>
          <a:xfrm>
            <a:off x="9829800" y="2209800"/>
            <a:ext cx="1409700" cy="219075"/>
          </a:xfrm>
          <a:prstGeom prst="roundRect">
            <a:avLst>
              <a:gd name="adj" fmla="val 34783"/>
            </a:avLst>
          </a:prstGeom>
          <a:solidFill>
            <a:srgbClr val="10B981">
              <a:alpha val="14000"/>
            </a:srgbClr>
          </a:solidFill>
          <a:ln w="12700">
            <a:solidFill>
              <a:srgbClr val="10B981">
                <a:alpha val="5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6" name="文本框 45" descr="{&quot;isTemplate&quot;:true,&quot;type&quot;:&quot;text&quot;}"/>
          <p:cNvSpPr txBox="1"/>
          <p:nvPr/>
        </p:nvSpPr>
        <p:spPr>
          <a:xfrm>
            <a:off x="9925050" y="2228850"/>
            <a:ext cx="12192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047857"/>
                </a:solidFill>
                <a:latin typeface="微软雅黑" panose="020B0503020204020204" charset="-122"/>
                <a:ea typeface="微软雅黑" panose="020B0503020204020204" charset="-122"/>
              </a:rPr>
              <a:t>③ </a:t>
            </a:r>
            <a:r>
              <a:rPr lang="zh-CN" sz="900" b="1">
                <a:solidFill>
                  <a:srgbClr val="047857"/>
                </a:solidFill>
                <a:latin typeface="微软雅黑" panose="020B0503020204020204" charset="-122"/>
                <a:ea typeface="微软雅黑" panose="020B0503020204020204" charset="-122"/>
              </a:rPr>
              <a:t>两线贴近</a:t>
            </a:r>
            <a:r>
              <a:rPr lang="en-US" sz="900" b="1">
                <a:solidFill>
                  <a:srgbClr val="047857"/>
                </a:solidFill>
                <a:latin typeface="微软雅黑" panose="020B0503020204020204" charset="-122"/>
                <a:ea typeface="微软雅黑" panose="020B0503020204020204" charset="-122"/>
              </a:rPr>
              <a:t> = </a:t>
            </a:r>
            <a:r>
              <a:rPr lang="zh-CN" sz="900" b="1">
                <a:solidFill>
                  <a:srgbClr val="047857"/>
                </a:solidFill>
                <a:latin typeface="微软雅黑" panose="020B0503020204020204" charset="-122"/>
                <a:ea typeface="微软雅黑" panose="020B0503020204020204" charset="-122"/>
              </a:rPr>
              <a:t>没过拟合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notes={`项目展示：运行 demo.py，模型对 10 张从没见过的测试图逐一预测，对了 9 张。绿圈是预测正确，红圈是错误——唯一错的是把卡车判成了汽车，这是 CIFAR-10 里最容易混的一对类别。这些原图只有 32×32，人眼都未必看清，一条命令十秒就能复现。`}&gt;&#10;  &lt;Box style={{ width: 1280, height: 720, background: 'linear-gradient(180deg, #0C0C16 0%, #12102A 100%)', flexDirection: 'column', padding: '0 70px' }}&gt;&#10;    &lt;Box style={{ height: 110, justifyContent: 'center' }}&gt;&#10;      &lt;Text style={{ fontSize: 50, fontWeight: 'bold', backgroundImage: 'linear-gradient(180deg, #FFFFFF 0%, #B8B8C4 100%)', backgroundClip: 'text', color: 'transparent' }}&gt;项目展示：跑起来的效果&lt;/Text&gt;&#10;    &lt;/Box&gt;&#10;&#10;    &lt;Box style={{ height: 460, flexDirection: 'row', gap: 36, alignItems: 'center' }}&gt;&#10;      &lt;Box style={{ width: 780, height: 430, background: '#FFFFFF', borderRadius: 18, padding: 16, alignItems: 'center', boxShadow: '0 8px 40px rgba(59,130,246,0.15)', position: 'relative' }}&gt;&#10;        &lt;Image src=&quot;assets/demo_results.png&quot; style={{ width: 748, height: 360, objectFit: 'contain' }} /&gt;&#10;        &lt;Text style={{ fontSize: 12, color: '#6E6E73', marginTop: 4 }}&gt;Model Predictions（plots/demo_results.png · 绿圈=对，红圈=错）&lt;/Text&gt;&#10;        {[80, 228, 376, 524, 672].map((x, i) =&gt; (&#10;          &lt;Box key={'r1-' + i} style={{ position: 'absolute', left: x, top: 60, width: 26, height: 26, borderRadius: 13, background: 'rgba(16,185,129,0.16)', border: '2px solid #10B981', alignItems: 'center', justifyContent: 'center' }}&gt;&#10;            &lt;Text style={{ fontSize: 14, fontWeight: 'bold', color: '#059669' }}&gt;✓&lt;/Text&gt;&#10;          &lt;/Box&gt;&#10;        ))}&#10;        {[80, 228, 376, 524].map((x, i) =&gt; (&#10;          &lt;Box key={'r2-' + i} style={{ position: 'absolute', left: x, top: 235, width: 26, height: 26, borderRadius: 13, background: 'rgba(16,185,129,0.16)', border: '2px solid #10B981', alignItems: 'center', justifyContent: 'center' }}&gt;&#10;            &lt;Text style={{ fontSize: 14, fontWeight: 'bold', color: '#059669' }}&gt;✓&lt;/Text&gt;&#10;          &lt;/Box&gt;&#10;        ))}&#10;        &lt;Box style={{ position: 'absolute', left: 672, top: 235, width: 26, height: 26, borderRadius: 13, background: 'rgba(239,68,68,0.16)', border: '2px solid #EF4444', alignItems: 'center', justifyContent: 'center' }}&gt;&#10;          &lt;Text style={{ fontSize: 14, fontWeight: 'bold', color: '#DC2626' }}&gt;✗&lt;/Text&gt;&#10;        &lt;/Box&gt;&#10;        &lt;Box style={{ position: 'absolute', right: 14, bottom: 40, background: 'rgba(239,68,68,0.08)', border: '1px solid rgba(239,68,68,0.45)', borderRadius: 8, padding: '4px 10px' }}&gt;&#10;          &lt;Text style={{ fontSize: 12, fontWeight: 'bold', color: '#DC2626' }}&gt;唯一错误：卡车 → 误判为汽车&lt;/Text&gt;&#10;        &lt;/Box&gt;&#10;      &lt;/Box&gt;&#10;&#10;      &lt;Box style={{ flex: 1, flexDirection: 'column', gap: 18 }}&gt;&#10;        &lt;Text style={{ fontSize: 72, fontWeight: 'bold', backgroundImage: 'linear-gradient(135deg, #3B82F6 0%, #8B5CF6 100%)', backgroundClip: 'text', color: 'transparent', lineHeight: 1.05 }}&gt;9 / 10&lt;/Text&gt;&#10;        &lt;Text style={{ fontSize: 21, fontWeight: 'bold', color: '#F5F5F7' }}&gt;10 张测试图，猜对 9 张&lt;/Text&gt;&#10;        &lt;Text style={{ fontSize: 14.5, color: '#C7C7CC', lineHeight: 1.65 }}&gt;&#10;          原图只有 32×32（放大显示），人眼都未必看清，模型却能稳定识别&#10;        &lt;/Text&gt;&#10;        &lt;Box style={{ background: 'rgba(245,245,247,0.05)', border: '1px solid rgba(245,245,247,0.1)', borderRadius: 12, padding: '13px 16px', gap: 7 }}&gt;&#10;          &lt;Text style={{ fontSize: 14, color: '#F5F5F7' }}&gt;怎么跑出来的：&lt;span style={{ color: '#A5B4FC' }}&gt;python demo.py&lt;/span&gt;&lt;/Text&gt;&#10;          &lt;Text style={{ fontSize: 13, color: '#86868B', lineHeight: 1.55 }}&gt;加载 checkpoints/ 最优权重 → 逐张预测 → 结果存到 plots/&lt;/Text&gt;&#10;        &lt;/Box&gt;&#10;      &lt;/Box&gt;&#10;    &lt;/Box&gt;&#10;&#10;    &lt;Box style={{ height: 52, flexDirection: 'row', alignItems: 'center', gap: 12, background: 'rgba(59,130,246,0.10)', border: '1px solid rgba(59,130,246,0.35)', borderRadius: 12, padding: '0 18px' }}&gt;&#10;      &lt;Text style={{ fontSize: 14, fontWeight: 'bold', color: '#93C5FD' }}&gt;本页一句话&lt;/Text&gt;&#10;      &lt;Text style={{ fontSize: 14.5, color: '#E5E7EB', flex: 1 }}&gt;真实运行：10 张对 9 张，唯一错误是最易混的&quot;卡车 vs 汽车&quot;——一条命令即可复现。&lt;/Text&gt;&#10;    &lt;/Box&gt;&#10;    &lt;Box style={{ height: 98, flexDirection: 'row', justifyContent: 'space-between', alignItems: 'flex-end', paddingBottom: 22 }}&gt;&#10;      &lt;Text style={{ fontSize: 13, color: '#6E6E73' }}&gt;ViT · CIFAR-10 · 小白教学版&lt;/Text&gt;&#10;      &lt;Text style={{ fontSize: 13, color: '#6E6E73' }}&gt;11 / 13&lt;/Text&gt;&#10;    &lt;/Box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 4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C0C16"/>
              </a:gs>
              <a:gs pos="100000">
                <a:srgbClr val="12102A"/>
              </a:gs>
            </a:gsLst>
            <a:lin ang="5400000" scaled="1"/>
          </a:gradFill>
        </p:spPr>
        <p:txBody>
          <a:bodyPr/>
          <a:lstStyle/>
          <a:p>
            <a:endParaRPr/>
          </a:p>
        </p:txBody>
      </p:sp>
      <p:sp>
        <p:nvSpPr>
          <p:cNvPr id="49" name="文本框 48" descr="{&quot;isTemplate&quot;:true,&quot;type&quot;:&quot;text&quot;}"/>
          <p:cNvSpPr txBox="1"/>
          <p:nvPr/>
        </p:nvSpPr>
        <p:spPr>
          <a:xfrm>
            <a:off x="718820" y="374015"/>
            <a:ext cx="10858500" cy="571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3750" b="1">
                <a:gradFill>
                  <a:gsLst>
                    <a:gs pos="0">
                      <a:srgbClr val="FFFFFF"/>
                    </a:gs>
                    <a:gs pos="100000">
                      <a:srgbClr val="B8B8C4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hlinkClick r:id="rId2" action="ppaction://hlinkfile"/>
              </a:rPr>
              <a:t>项目展示：跑起来的效果</a:t>
            </a:r>
            <a:endParaRPr lang="zh-CN" sz="3750" b="1">
              <a:gradFill>
                <a:gsLst>
                  <a:gs pos="0">
                    <a:srgbClr val="FFFFFF"/>
                  </a:gs>
                  <a:gs pos="100000">
                    <a:srgbClr val="B8B8C4"/>
                  </a:gs>
                </a:gsLst>
                <a:lin ang="5400000" scaled="1"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文本框 49" descr="{&quot;isTemplate&quot;:true,&quot;type&quot;:&quot;text&quot;}"/>
          <p:cNvSpPr txBox="1"/>
          <p:nvPr/>
        </p:nvSpPr>
        <p:spPr>
          <a:xfrm>
            <a:off x="8439150" y="1676400"/>
            <a:ext cx="3086100" cy="8667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5000"/>
              </a:lnSpc>
            </a:pPr>
            <a:r>
              <a:rPr lang="en-US" sz="5400" b="1">
                <a:gradFill>
                  <a:gsLst>
                    <a:gs pos="0">
                      <a:srgbClr val="3B82F6"/>
                    </a:gs>
                    <a:gs pos="100000">
                      <a:srgbClr val="8B5CF6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9 / 10</a:t>
            </a:r>
          </a:p>
        </p:txBody>
      </p:sp>
      <p:sp>
        <p:nvSpPr>
          <p:cNvPr id="51" name="文本框 50" descr="{&quot;isTemplate&quot;:true,&quot;type&quot;:&quot;text&quot;}"/>
          <p:cNvSpPr txBox="1"/>
          <p:nvPr/>
        </p:nvSpPr>
        <p:spPr>
          <a:xfrm>
            <a:off x="8439150" y="2714625"/>
            <a:ext cx="3086100" cy="2476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10 </a:t>
            </a:r>
            <a:r>
              <a:rPr lang="zh-CN" sz="1575" b="1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张测试图，猜对</a:t>
            </a:r>
            <a:r>
              <a:rPr lang="en-US" sz="1575" b="1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 9 </a:t>
            </a:r>
            <a:r>
              <a:rPr lang="zh-CN" sz="1575" b="1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张</a:t>
            </a:r>
          </a:p>
        </p:txBody>
      </p:sp>
      <p:sp>
        <p:nvSpPr>
          <p:cNvPr id="52" name="文本框 51" descr="{&quot;isTemplate&quot;:true,&quot;type&quot;:&quot;text&quot;}"/>
          <p:cNvSpPr txBox="1"/>
          <p:nvPr/>
        </p:nvSpPr>
        <p:spPr>
          <a:xfrm>
            <a:off x="8439150" y="3133725"/>
            <a:ext cx="3086100" cy="5524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65000"/>
              </a:lnSpc>
            </a:pPr>
            <a:r>
              <a:rPr lang="zh-CN" sz="1090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</a:rPr>
              <a:t>原图只有</a:t>
            </a:r>
            <a:r>
              <a:rPr lang="en-US" sz="1090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</a:rPr>
              <a:t> 32×32</a:t>
            </a:r>
            <a:r>
              <a:rPr lang="zh-CN" sz="1090">
                <a:solidFill>
                  <a:srgbClr val="C7C7CC"/>
                </a:solidFill>
                <a:latin typeface="微软雅黑" panose="020B0503020204020204" charset="-122"/>
                <a:ea typeface="微软雅黑" panose="020B0503020204020204" charset="-122"/>
              </a:rPr>
              <a:t>（放大显示），人眼都未必看清，模型却能稳定识别</a:t>
            </a:r>
          </a:p>
        </p:txBody>
      </p:sp>
      <p:sp>
        <p:nvSpPr>
          <p:cNvPr id="53" name="圆角矩形 52"/>
          <p:cNvSpPr/>
          <p:nvPr/>
        </p:nvSpPr>
        <p:spPr>
          <a:xfrm>
            <a:off x="8439150" y="3857625"/>
            <a:ext cx="3086100" cy="942975"/>
          </a:xfrm>
          <a:prstGeom prst="roundRect">
            <a:avLst>
              <a:gd name="adj" fmla="val 12121"/>
            </a:avLst>
          </a:prstGeom>
          <a:solidFill>
            <a:srgbClr val="F5F5F7">
              <a:alpha val="5000"/>
            </a:srgbClr>
          </a:solidFill>
          <a:ln w="12700">
            <a:solidFill>
              <a:srgbClr val="F5F5F7">
                <a:alpha val="1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4" name="文本框 53" descr="{&quot;isTemplate&quot;:true,&quot;type&quot;:&quot;text&quot;}"/>
          <p:cNvSpPr txBox="1"/>
          <p:nvPr/>
        </p:nvSpPr>
        <p:spPr>
          <a:xfrm>
            <a:off x="8591550" y="3981450"/>
            <a:ext cx="27813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怎么跑出来的：</a:t>
            </a:r>
            <a:r>
              <a:rPr lang="en-US" sz="1050">
                <a:solidFill>
                  <a:srgbClr val="A5B4FC"/>
                </a:solidFill>
                <a:latin typeface="微软雅黑" panose="020B0503020204020204" charset="-122"/>
                <a:ea typeface="微软雅黑" panose="020B0503020204020204" charset="-122"/>
              </a:rPr>
              <a:t>python demo.py</a:t>
            </a:r>
          </a:p>
        </p:txBody>
      </p:sp>
      <p:sp>
        <p:nvSpPr>
          <p:cNvPr id="55" name="文本框 54" descr="{&quot;isTemplate&quot;:true,&quot;type&quot;:&quot;text&quot;}"/>
          <p:cNvSpPr txBox="1"/>
          <p:nvPr/>
        </p:nvSpPr>
        <p:spPr>
          <a:xfrm>
            <a:off x="8591550" y="4210050"/>
            <a:ext cx="2781300" cy="4667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55000"/>
              </a:lnSpc>
            </a:pPr>
            <a:r>
              <a:rPr lang="zh-CN" sz="975">
                <a:solidFill>
                  <a:srgbClr val="86868B"/>
                </a:solidFill>
                <a:latin typeface="微软雅黑" panose="020B0503020204020204" charset="-122"/>
                <a:ea typeface="微软雅黑" panose="020B0503020204020204" charset="-122"/>
              </a:rPr>
              <a:t>加载</a:t>
            </a:r>
            <a:r>
              <a:rPr lang="en-US" sz="975">
                <a:solidFill>
                  <a:srgbClr val="86868B"/>
                </a:solidFill>
                <a:latin typeface="微软雅黑" panose="020B0503020204020204" charset="-122"/>
                <a:ea typeface="微软雅黑" panose="020B0503020204020204" charset="-122"/>
              </a:rPr>
              <a:t> checkpoints/ </a:t>
            </a:r>
            <a:r>
              <a:rPr lang="zh-CN" sz="975">
                <a:solidFill>
                  <a:srgbClr val="86868B"/>
                </a:solidFill>
                <a:latin typeface="微软雅黑" panose="020B0503020204020204" charset="-122"/>
                <a:ea typeface="微软雅黑" panose="020B0503020204020204" charset="-122"/>
              </a:rPr>
              <a:t>最优权重</a:t>
            </a:r>
            <a:r>
              <a:rPr lang="en-US" sz="975">
                <a:solidFill>
                  <a:srgbClr val="86868B"/>
                </a:solidFill>
                <a:latin typeface="微软雅黑" panose="020B0503020204020204" charset="-122"/>
                <a:ea typeface="微软雅黑" panose="020B0503020204020204" charset="-122"/>
              </a:rPr>
              <a:t> → </a:t>
            </a:r>
            <a:r>
              <a:rPr lang="zh-CN" sz="975">
                <a:solidFill>
                  <a:srgbClr val="86868B"/>
                </a:solidFill>
                <a:latin typeface="微软雅黑" panose="020B0503020204020204" charset="-122"/>
                <a:ea typeface="微软雅黑" panose="020B0503020204020204" charset="-122"/>
              </a:rPr>
              <a:t>逐张预测</a:t>
            </a:r>
            <a:r>
              <a:rPr lang="en-US" sz="975">
                <a:solidFill>
                  <a:srgbClr val="86868B"/>
                </a:solidFill>
                <a:latin typeface="微软雅黑" panose="020B0503020204020204" charset="-122"/>
                <a:ea typeface="微软雅黑" panose="020B0503020204020204" charset="-122"/>
              </a:rPr>
              <a:t> → </a:t>
            </a:r>
            <a:r>
              <a:rPr lang="zh-CN" sz="975">
                <a:solidFill>
                  <a:srgbClr val="86868B"/>
                </a:solidFill>
                <a:latin typeface="微软雅黑" panose="020B0503020204020204" charset="-122"/>
                <a:ea typeface="微软雅黑" panose="020B0503020204020204" charset="-122"/>
              </a:rPr>
              <a:t>结果存到</a:t>
            </a:r>
            <a:r>
              <a:rPr lang="en-US" sz="975">
                <a:solidFill>
                  <a:srgbClr val="86868B"/>
                </a:solidFill>
                <a:latin typeface="微软雅黑" panose="020B0503020204020204" charset="-122"/>
                <a:ea typeface="微软雅黑" panose="020B0503020204020204" charset="-122"/>
              </a:rPr>
              <a:t> plots/</a:t>
            </a:r>
          </a:p>
        </p:txBody>
      </p:sp>
      <p:sp>
        <p:nvSpPr>
          <p:cNvPr id="56" name="圆角矩形 55"/>
          <p:cNvSpPr/>
          <p:nvPr/>
        </p:nvSpPr>
        <p:spPr>
          <a:xfrm>
            <a:off x="666750" y="5695950"/>
            <a:ext cx="10858500" cy="495300"/>
          </a:xfrm>
          <a:prstGeom prst="roundRect">
            <a:avLst>
              <a:gd name="adj" fmla="val 23077"/>
            </a:avLst>
          </a:prstGeom>
          <a:solidFill>
            <a:srgbClr val="3B82F6">
              <a:alpha val="10000"/>
            </a:srgbClr>
          </a:solidFill>
          <a:ln w="12700">
            <a:solidFill>
              <a:srgbClr val="3B82F6">
                <a:alpha val="3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7" name="文本框 56" descr="{&quot;isTemplate&quot;:true,&quot;type&quot;:&quot;text&quot;}"/>
          <p:cNvSpPr txBox="1"/>
          <p:nvPr/>
        </p:nvSpPr>
        <p:spPr>
          <a:xfrm>
            <a:off x="838200" y="5874385"/>
            <a:ext cx="6667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93C5FD"/>
                </a:solidFill>
                <a:latin typeface="微软雅黑" panose="020B0503020204020204" charset="-122"/>
                <a:ea typeface="微软雅黑" panose="020B0503020204020204" charset="-122"/>
              </a:rPr>
              <a:t>本页一句话</a:t>
            </a:r>
          </a:p>
        </p:txBody>
      </p:sp>
      <p:sp>
        <p:nvSpPr>
          <p:cNvPr id="58" name="文本框 57" descr="{&quot;isTemplate&quot;:true,&quot;type&quot;:&quot;text&quot;}"/>
          <p:cNvSpPr txBox="1"/>
          <p:nvPr/>
        </p:nvSpPr>
        <p:spPr>
          <a:xfrm>
            <a:off x="1619250" y="5874385"/>
            <a:ext cx="97345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9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真实运行：</a:t>
            </a:r>
            <a:r>
              <a:rPr lang="en-US" sz="109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10 </a:t>
            </a:r>
            <a:r>
              <a:rPr lang="zh-CN" sz="109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张对</a:t>
            </a:r>
            <a:r>
              <a:rPr lang="en-US" sz="109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 9 </a:t>
            </a:r>
            <a:r>
              <a:rPr lang="zh-CN" sz="109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张，唯一错误是最易混的</a:t>
            </a:r>
            <a:r>
              <a:rPr lang="en-US" sz="109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"</a:t>
            </a:r>
            <a:r>
              <a:rPr lang="zh-CN" sz="109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卡车</a:t>
            </a:r>
            <a:r>
              <a:rPr lang="en-US" sz="109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 vs </a:t>
            </a:r>
            <a:r>
              <a:rPr lang="zh-CN" sz="109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汽车</a:t>
            </a:r>
            <a:r>
              <a:rPr lang="en-US" sz="109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"——</a:t>
            </a:r>
            <a:r>
              <a:rPr lang="zh-CN" sz="1090">
                <a:solidFill>
                  <a:srgbClr val="E5E7EB"/>
                </a:solidFill>
                <a:latin typeface="微软雅黑" panose="020B0503020204020204" charset="-122"/>
                <a:ea typeface="微软雅黑" panose="020B0503020204020204" charset="-122"/>
              </a:rPr>
              <a:t>一条命令即可复现。</a:t>
            </a:r>
          </a:p>
        </p:txBody>
      </p:sp>
      <p:sp>
        <p:nvSpPr>
          <p:cNvPr id="60" name="文本框 59" descr="{&quot;isTemplate&quot;:true,&quot;type&quot;:&quot;text&quot;}"/>
          <p:cNvSpPr txBox="1"/>
          <p:nvPr/>
        </p:nvSpPr>
        <p:spPr>
          <a:xfrm>
            <a:off x="11106150" y="6496050"/>
            <a:ext cx="4191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75">
                <a:solidFill>
                  <a:srgbClr val="6E6E73"/>
                </a:solidFill>
                <a:latin typeface="微软雅黑" panose="020B0503020204020204" charset="-122"/>
                <a:ea typeface="微软雅黑" panose="020B0503020204020204" charset="-122"/>
              </a:rPr>
              <a:t>11 / 13</a:t>
            </a:r>
          </a:p>
        </p:txBody>
      </p:sp>
      <p:sp>
        <p:nvSpPr>
          <p:cNvPr id="61" name="圆角矩形 60"/>
          <p:cNvSpPr/>
          <p:nvPr/>
        </p:nvSpPr>
        <p:spPr>
          <a:xfrm>
            <a:off x="718820" y="1169670"/>
            <a:ext cx="7429500" cy="4095750"/>
          </a:xfrm>
          <a:prstGeom prst="roundRect">
            <a:avLst>
              <a:gd name="adj" fmla="val 4186"/>
            </a:avLst>
          </a:prstGeom>
          <a:solidFill>
            <a:srgbClr val="FFFFFF"/>
          </a:solidFill>
          <a:effectLst>
            <a:outerShdw blurRad="381000" dist="76200" dir="5400000">
              <a:srgbClr val="3B82F6">
                <a:alpha val="15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62" name="图片 61"/>
          <p:cNvPicPr>
            <a:picLocks noChangeAspect="1"/>
          </p:cNvPicPr>
          <p:nvPr/>
        </p:nvPicPr>
        <p:blipFill>
          <a:blip r:embed="rId3"/>
          <a:srcRect l="4548" r="4548"/>
          <a:stretch>
            <a:fillRect/>
          </a:stretch>
        </p:blipFill>
        <p:spPr>
          <a:xfrm>
            <a:off x="819150" y="1343025"/>
            <a:ext cx="7124700" cy="3429000"/>
          </a:xfrm>
          <a:prstGeom prst="rect">
            <a:avLst/>
          </a:prstGeom>
        </p:spPr>
      </p:pic>
      <p:sp>
        <p:nvSpPr>
          <p:cNvPr id="63" name="文本框 62" descr="{&quot;isTemplate&quot;:true,&quot;type&quot;:&quot;text&quot;}"/>
          <p:cNvSpPr txBox="1"/>
          <p:nvPr/>
        </p:nvSpPr>
        <p:spPr>
          <a:xfrm>
            <a:off x="2590800" y="4810125"/>
            <a:ext cx="35814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>
                <a:solidFill>
                  <a:srgbClr val="6E6E73"/>
                </a:solidFill>
                <a:latin typeface="微软雅黑" panose="020B0503020204020204" charset="-122"/>
                <a:ea typeface="微软雅黑" panose="020B0503020204020204" charset="-122"/>
              </a:rPr>
              <a:t>Model Predictions</a:t>
            </a:r>
            <a:r>
              <a:rPr lang="zh-CN" sz="900">
                <a:solidFill>
                  <a:srgbClr val="6E6E73"/>
                </a:solidFill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lang="en-US" sz="900">
                <a:solidFill>
                  <a:srgbClr val="6E6E73"/>
                </a:solidFill>
                <a:latin typeface="微软雅黑" panose="020B0503020204020204" charset="-122"/>
                <a:ea typeface="微软雅黑" panose="020B0503020204020204" charset="-122"/>
              </a:rPr>
              <a:t>plots/demo_results.png · </a:t>
            </a:r>
            <a:r>
              <a:rPr lang="zh-CN" sz="900">
                <a:solidFill>
                  <a:srgbClr val="6E6E73"/>
                </a:solidFill>
                <a:latin typeface="微软雅黑" panose="020B0503020204020204" charset="-122"/>
                <a:ea typeface="微软雅黑" panose="020B0503020204020204" charset="-122"/>
              </a:rPr>
              <a:t>绿圈</a:t>
            </a:r>
            <a:r>
              <a:rPr lang="en-US" sz="900">
                <a:solidFill>
                  <a:srgbClr val="6E6E73"/>
                </a:solidFill>
                <a:latin typeface="微软雅黑" panose="020B0503020204020204" charset="-122"/>
                <a:ea typeface="微软雅黑" panose="020B0503020204020204" charset="-122"/>
              </a:rPr>
              <a:t>=</a:t>
            </a:r>
            <a:r>
              <a:rPr lang="zh-CN" sz="900">
                <a:solidFill>
                  <a:srgbClr val="6E6E73"/>
                </a:solidFill>
                <a:latin typeface="微软雅黑" panose="020B0503020204020204" charset="-122"/>
                <a:ea typeface="微软雅黑" panose="020B0503020204020204" charset="-122"/>
              </a:rPr>
              <a:t>对，红圈</a:t>
            </a:r>
            <a:r>
              <a:rPr lang="en-US" sz="900">
                <a:solidFill>
                  <a:srgbClr val="6E6E73"/>
                </a:solidFill>
                <a:latin typeface="微软雅黑" panose="020B0503020204020204" charset="-122"/>
                <a:ea typeface="微软雅黑" panose="020B0503020204020204" charset="-122"/>
              </a:rPr>
              <a:t>=</a:t>
            </a:r>
            <a:r>
              <a:rPr lang="zh-CN" sz="900">
                <a:solidFill>
                  <a:srgbClr val="6E6E73"/>
                </a:solidFill>
                <a:latin typeface="微软雅黑" panose="020B0503020204020204" charset="-122"/>
                <a:ea typeface="微软雅黑" panose="020B0503020204020204" charset="-122"/>
              </a:rPr>
              <a:t>错）</a:t>
            </a:r>
          </a:p>
        </p:txBody>
      </p:sp>
      <p:sp>
        <p:nvSpPr>
          <p:cNvPr id="64" name="圆角矩形 63"/>
          <p:cNvSpPr/>
          <p:nvPr/>
        </p:nvSpPr>
        <p:spPr>
          <a:xfrm>
            <a:off x="1428750" y="1762125"/>
            <a:ext cx="247650" cy="247650"/>
          </a:xfrm>
          <a:prstGeom prst="roundRect">
            <a:avLst>
              <a:gd name="adj" fmla="val 50000"/>
            </a:avLst>
          </a:prstGeom>
          <a:solidFill>
            <a:srgbClr val="10B981">
              <a:alpha val="16000"/>
            </a:srgbClr>
          </a:solidFill>
          <a:ln w="25400">
            <a:solidFill>
              <a:srgbClr val="10B98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5" name="文本框 64" descr="{&quot;isTemplate&quot;:true,&quot;type&quot;:&quot;text&quot;}"/>
          <p:cNvSpPr txBox="1"/>
          <p:nvPr/>
        </p:nvSpPr>
        <p:spPr>
          <a:xfrm>
            <a:off x="1485900" y="1809750"/>
            <a:ext cx="1333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1050" b="1">
                <a:solidFill>
                  <a:srgbClr val="059669"/>
                </a:solidFill>
                <a:latin typeface="微软雅黑" panose="020B0503020204020204" charset="-122"/>
                <a:ea typeface="微软雅黑" panose="020B0503020204020204" charset="-122"/>
              </a:rPr>
              <a:t>✓</a:t>
            </a:r>
          </a:p>
        </p:txBody>
      </p:sp>
      <p:sp>
        <p:nvSpPr>
          <p:cNvPr id="66" name="圆角矩形 65"/>
          <p:cNvSpPr/>
          <p:nvPr/>
        </p:nvSpPr>
        <p:spPr>
          <a:xfrm>
            <a:off x="2838450" y="1762125"/>
            <a:ext cx="247650" cy="247650"/>
          </a:xfrm>
          <a:prstGeom prst="roundRect">
            <a:avLst>
              <a:gd name="adj" fmla="val 50000"/>
            </a:avLst>
          </a:prstGeom>
          <a:solidFill>
            <a:srgbClr val="10B981">
              <a:alpha val="16000"/>
            </a:srgbClr>
          </a:solidFill>
          <a:ln w="25400">
            <a:solidFill>
              <a:srgbClr val="10B98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7" name="文本框 66" descr="{&quot;isTemplate&quot;:true,&quot;type&quot;:&quot;text&quot;}"/>
          <p:cNvSpPr txBox="1"/>
          <p:nvPr/>
        </p:nvSpPr>
        <p:spPr>
          <a:xfrm>
            <a:off x="2895600" y="1809750"/>
            <a:ext cx="1333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1050" b="1">
                <a:solidFill>
                  <a:srgbClr val="059669"/>
                </a:solidFill>
                <a:latin typeface="微软雅黑" panose="020B0503020204020204" charset="-122"/>
                <a:ea typeface="微软雅黑" panose="020B0503020204020204" charset="-122"/>
              </a:rPr>
              <a:t>✓</a:t>
            </a:r>
          </a:p>
        </p:txBody>
      </p:sp>
      <p:sp>
        <p:nvSpPr>
          <p:cNvPr id="68" name="圆角矩形 67"/>
          <p:cNvSpPr/>
          <p:nvPr/>
        </p:nvSpPr>
        <p:spPr>
          <a:xfrm>
            <a:off x="4248150" y="1762125"/>
            <a:ext cx="247650" cy="247650"/>
          </a:xfrm>
          <a:prstGeom prst="roundRect">
            <a:avLst>
              <a:gd name="adj" fmla="val 50000"/>
            </a:avLst>
          </a:prstGeom>
          <a:solidFill>
            <a:srgbClr val="10B981">
              <a:alpha val="16000"/>
            </a:srgbClr>
          </a:solidFill>
          <a:ln w="25400">
            <a:solidFill>
              <a:srgbClr val="10B98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9" name="文本框 68" descr="{&quot;isTemplate&quot;:true,&quot;type&quot;:&quot;text&quot;}"/>
          <p:cNvSpPr txBox="1"/>
          <p:nvPr/>
        </p:nvSpPr>
        <p:spPr>
          <a:xfrm>
            <a:off x="4305300" y="1809750"/>
            <a:ext cx="1333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1050" b="1">
                <a:solidFill>
                  <a:srgbClr val="059669"/>
                </a:solidFill>
                <a:latin typeface="微软雅黑" panose="020B0503020204020204" charset="-122"/>
                <a:ea typeface="微软雅黑" panose="020B0503020204020204" charset="-122"/>
              </a:rPr>
              <a:t>✓</a:t>
            </a:r>
          </a:p>
        </p:txBody>
      </p:sp>
      <p:sp>
        <p:nvSpPr>
          <p:cNvPr id="70" name="圆角矩形 69"/>
          <p:cNvSpPr/>
          <p:nvPr/>
        </p:nvSpPr>
        <p:spPr>
          <a:xfrm>
            <a:off x="5657850" y="1762125"/>
            <a:ext cx="247650" cy="247650"/>
          </a:xfrm>
          <a:prstGeom prst="roundRect">
            <a:avLst>
              <a:gd name="adj" fmla="val 50000"/>
            </a:avLst>
          </a:prstGeom>
          <a:solidFill>
            <a:srgbClr val="10B981">
              <a:alpha val="16000"/>
            </a:srgbClr>
          </a:solidFill>
          <a:ln w="25400">
            <a:solidFill>
              <a:srgbClr val="10B98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1" name="文本框 70" descr="{&quot;isTemplate&quot;:true,&quot;type&quot;:&quot;text&quot;}"/>
          <p:cNvSpPr txBox="1"/>
          <p:nvPr/>
        </p:nvSpPr>
        <p:spPr>
          <a:xfrm>
            <a:off x="5715000" y="1809750"/>
            <a:ext cx="1333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1050" b="1">
                <a:solidFill>
                  <a:srgbClr val="059669"/>
                </a:solidFill>
                <a:latin typeface="微软雅黑" panose="020B0503020204020204" charset="-122"/>
                <a:ea typeface="微软雅黑" panose="020B0503020204020204" charset="-122"/>
              </a:rPr>
              <a:t>✓</a:t>
            </a:r>
          </a:p>
        </p:txBody>
      </p:sp>
      <p:sp>
        <p:nvSpPr>
          <p:cNvPr id="72" name="圆角矩形 71"/>
          <p:cNvSpPr/>
          <p:nvPr/>
        </p:nvSpPr>
        <p:spPr>
          <a:xfrm>
            <a:off x="7067550" y="1762125"/>
            <a:ext cx="247650" cy="247650"/>
          </a:xfrm>
          <a:prstGeom prst="roundRect">
            <a:avLst>
              <a:gd name="adj" fmla="val 50000"/>
            </a:avLst>
          </a:prstGeom>
          <a:solidFill>
            <a:srgbClr val="10B981">
              <a:alpha val="16000"/>
            </a:srgbClr>
          </a:solidFill>
          <a:ln w="25400">
            <a:solidFill>
              <a:srgbClr val="10B98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3" name="文本框 72" descr="{&quot;isTemplate&quot;:true,&quot;type&quot;:&quot;text&quot;}"/>
          <p:cNvSpPr txBox="1"/>
          <p:nvPr/>
        </p:nvSpPr>
        <p:spPr>
          <a:xfrm>
            <a:off x="7124700" y="1809750"/>
            <a:ext cx="1333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1050" b="1">
                <a:solidFill>
                  <a:srgbClr val="059669"/>
                </a:solidFill>
                <a:latin typeface="微软雅黑" panose="020B0503020204020204" charset="-122"/>
                <a:ea typeface="微软雅黑" panose="020B0503020204020204" charset="-122"/>
              </a:rPr>
              <a:t>✓</a:t>
            </a:r>
          </a:p>
        </p:txBody>
      </p:sp>
      <p:sp>
        <p:nvSpPr>
          <p:cNvPr id="74" name="圆角矩形 73"/>
          <p:cNvSpPr/>
          <p:nvPr/>
        </p:nvSpPr>
        <p:spPr>
          <a:xfrm>
            <a:off x="1428750" y="3429000"/>
            <a:ext cx="247650" cy="247650"/>
          </a:xfrm>
          <a:prstGeom prst="roundRect">
            <a:avLst>
              <a:gd name="adj" fmla="val 50000"/>
            </a:avLst>
          </a:prstGeom>
          <a:solidFill>
            <a:srgbClr val="10B981">
              <a:alpha val="16000"/>
            </a:srgbClr>
          </a:solidFill>
          <a:ln w="25400">
            <a:solidFill>
              <a:srgbClr val="10B98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5" name="文本框 74" descr="{&quot;isTemplate&quot;:true,&quot;type&quot;:&quot;text&quot;}"/>
          <p:cNvSpPr txBox="1"/>
          <p:nvPr/>
        </p:nvSpPr>
        <p:spPr>
          <a:xfrm>
            <a:off x="1485900" y="3476625"/>
            <a:ext cx="1333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1050" b="1">
                <a:solidFill>
                  <a:srgbClr val="059669"/>
                </a:solidFill>
                <a:latin typeface="微软雅黑" panose="020B0503020204020204" charset="-122"/>
                <a:ea typeface="微软雅黑" panose="020B0503020204020204" charset="-122"/>
              </a:rPr>
              <a:t>✓</a:t>
            </a:r>
          </a:p>
        </p:txBody>
      </p:sp>
      <p:sp>
        <p:nvSpPr>
          <p:cNvPr id="76" name="圆角矩形 75"/>
          <p:cNvSpPr/>
          <p:nvPr/>
        </p:nvSpPr>
        <p:spPr>
          <a:xfrm>
            <a:off x="2838450" y="3429000"/>
            <a:ext cx="247650" cy="247650"/>
          </a:xfrm>
          <a:prstGeom prst="roundRect">
            <a:avLst>
              <a:gd name="adj" fmla="val 50000"/>
            </a:avLst>
          </a:prstGeom>
          <a:solidFill>
            <a:srgbClr val="10B981">
              <a:alpha val="16000"/>
            </a:srgbClr>
          </a:solidFill>
          <a:ln w="25400">
            <a:solidFill>
              <a:srgbClr val="10B98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7" name="文本框 76" descr="{&quot;isTemplate&quot;:true,&quot;type&quot;:&quot;text&quot;}"/>
          <p:cNvSpPr txBox="1"/>
          <p:nvPr/>
        </p:nvSpPr>
        <p:spPr>
          <a:xfrm>
            <a:off x="2895600" y="3476625"/>
            <a:ext cx="1333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1050" b="1">
                <a:solidFill>
                  <a:srgbClr val="059669"/>
                </a:solidFill>
                <a:latin typeface="微软雅黑" panose="020B0503020204020204" charset="-122"/>
                <a:ea typeface="微软雅黑" panose="020B0503020204020204" charset="-122"/>
              </a:rPr>
              <a:t>✓</a:t>
            </a:r>
          </a:p>
        </p:txBody>
      </p:sp>
      <p:sp>
        <p:nvSpPr>
          <p:cNvPr id="78" name="圆角矩形 77"/>
          <p:cNvSpPr/>
          <p:nvPr/>
        </p:nvSpPr>
        <p:spPr>
          <a:xfrm>
            <a:off x="4248150" y="3429000"/>
            <a:ext cx="247650" cy="247650"/>
          </a:xfrm>
          <a:prstGeom prst="roundRect">
            <a:avLst>
              <a:gd name="adj" fmla="val 50000"/>
            </a:avLst>
          </a:prstGeom>
          <a:solidFill>
            <a:srgbClr val="10B981">
              <a:alpha val="16000"/>
            </a:srgbClr>
          </a:solidFill>
          <a:ln w="25400">
            <a:solidFill>
              <a:srgbClr val="10B98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9" name="文本框 78" descr="{&quot;isTemplate&quot;:true,&quot;type&quot;:&quot;text&quot;}"/>
          <p:cNvSpPr txBox="1"/>
          <p:nvPr/>
        </p:nvSpPr>
        <p:spPr>
          <a:xfrm>
            <a:off x="4305300" y="3476625"/>
            <a:ext cx="1333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1050" b="1">
                <a:solidFill>
                  <a:srgbClr val="059669"/>
                </a:solidFill>
                <a:latin typeface="微软雅黑" panose="020B0503020204020204" charset="-122"/>
                <a:ea typeface="微软雅黑" panose="020B0503020204020204" charset="-122"/>
              </a:rPr>
              <a:t>✓</a:t>
            </a:r>
          </a:p>
        </p:txBody>
      </p:sp>
      <p:sp>
        <p:nvSpPr>
          <p:cNvPr id="80" name="圆角矩形 79"/>
          <p:cNvSpPr/>
          <p:nvPr/>
        </p:nvSpPr>
        <p:spPr>
          <a:xfrm>
            <a:off x="5657850" y="3429000"/>
            <a:ext cx="247650" cy="247650"/>
          </a:xfrm>
          <a:prstGeom prst="roundRect">
            <a:avLst>
              <a:gd name="adj" fmla="val 50000"/>
            </a:avLst>
          </a:prstGeom>
          <a:solidFill>
            <a:srgbClr val="10B981">
              <a:alpha val="16000"/>
            </a:srgbClr>
          </a:solidFill>
          <a:ln w="25400">
            <a:solidFill>
              <a:srgbClr val="10B98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1" name="文本框 80" descr="{&quot;isTemplate&quot;:true,&quot;type&quot;:&quot;text&quot;}"/>
          <p:cNvSpPr txBox="1"/>
          <p:nvPr/>
        </p:nvSpPr>
        <p:spPr>
          <a:xfrm>
            <a:off x="5715000" y="3476625"/>
            <a:ext cx="1333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1050" b="1">
                <a:solidFill>
                  <a:srgbClr val="059669"/>
                </a:solidFill>
                <a:latin typeface="微软雅黑" panose="020B0503020204020204" charset="-122"/>
                <a:ea typeface="微软雅黑" panose="020B0503020204020204" charset="-122"/>
              </a:rPr>
              <a:t>✓</a:t>
            </a:r>
          </a:p>
        </p:txBody>
      </p:sp>
      <p:sp>
        <p:nvSpPr>
          <p:cNvPr id="82" name="圆角矩形 81"/>
          <p:cNvSpPr/>
          <p:nvPr/>
        </p:nvSpPr>
        <p:spPr>
          <a:xfrm>
            <a:off x="7067550" y="3429000"/>
            <a:ext cx="247650" cy="247650"/>
          </a:xfrm>
          <a:prstGeom prst="roundRect">
            <a:avLst>
              <a:gd name="adj" fmla="val 50000"/>
            </a:avLst>
          </a:prstGeom>
          <a:solidFill>
            <a:srgbClr val="EF4444">
              <a:alpha val="16000"/>
            </a:srgbClr>
          </a:solidFill>
          <a:ln w="25400">
            <a:solidFill>
              <a:srgbClr val="EF444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3" name="文本框 82" descr="{&quot;isTemplate&quot;:true,&quot;type&quot;:&quot;text&quot;}"/>
          <p:cNvSpPr txBox="1"/>
          <p:nvPr/>
        </p:nvSpPr>
        <p:spPr>
          <a:xfrm>
            <a:off x="7124700" y="3476625"/>
            <a:ext cx="1333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1050" b="1">
                <a:solidFill>
                  <a:srgbClr val="DC2626"/>
                </a:solidFill>
                <a:latin typeface="微软雅黑" panose="020B0503020204020204" charset="-122"/>
                <a:ea typeface="微软雅黑" panose="020B0503020204020204" charset="-122"/>
              </a:rPr>
              <a:t>✗</a:t>
            </a:r>
          </a:p>
        </p:txBody>
      </p:sp>
      <p:sp>
        <p:nvSpPr>
          <p:cNvPr id="84" name="圆角矩形 83"/>
          <p:cNvSpPr/>
          <p:nvPr/>
        </p:nvSpPr>
        <p:spPr>
          <a:xfrm>
            <a:off x="6210300" y="4686300"/>
            <a:ext cx="1752600" cy="219075"/>
          </a:xfrm>
          <a:prstGeom prst="roundRect">
            <a:avLst>
              <a:gd name="adj" fmla="val 34783"/>
            </a:avLst>
          </a:prstGeom>
          <a:solidFill>
            <a:srgbClr val="EF4444">
              <a:alpha val="8000"/>
            </a:srgbClr>
          </a:solidFill>
          <a:ln w="12700">
            <a:solidFill>
              <a:srgbClr val="EF4444">
                <a:alpha val="4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5" name="文本框 84" descr="{&quot;isTemplate&quot;:true,&quot;type&quot;:&quot;text&quot;}"/>
          <p:cNvSpPr txBox="1"/>
          <p:nvPr/>
        </p:nvSpPr>
        <p:spPr>
          <a:xfrm>
            <a:off x="6305550" y="4724400"/>
            <a:ext cx="15621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 b="1">
                <a:solidFill>
                  <a:srgbClr val="DC2626"/>
                </a:solidFill>
                <a:latin typeface="微软雅黑" panose="020B0503020204020204" charset="-122"/>
                <a:ea typeface="微软雅黑" panose="020B0503020204020204" charset="-122"/>
              </a:rPr>
              <a:t>唯一错误：卡车</a:t>
            </a:r>
            <a:r>
              <a:rPr lang="en-US" sz="900" b="1">
                <a:solidFill>
                  <a:srgbClr val="DC2626"/>
                </a:solidFill>
                <a:latin typeface="微软雅黑" panose="020B0503020204020204" charset="-122"/>
                <a:ea typeface="微软雅黑" panose="020B0503020204020204" charset="-122"/>
              </a:rPr>
              <a:t> → </a:t>
            </a:r>
            <a:r>
              <a:rPr lang="zh-CN" sz="900" b="1">
                <a:solidFill>
                  <a:srgbClr val="DC2626"/>
                </a:solidFill>
                <a:latin typeface="微软雅黑" panose="020B0503020204020204" charset="-122"/>
                <a:ea typeface="微软雅黑" panose="020B0503020204020204" charset="-122"/>
              </a:rPr>
              <a:t>误判为汽车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387590" y="475615"/>
            <a:ext cx="39662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hlinkClick r:id="rId2" action="ppaction://hlinkfile"/>
              </a:rPr>
              <a:t>项目地址</a:t>
            </a:r>
            <a:r>
              <a:rPr lang="en-US" altLang="zh-CN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hlinkClick r:id="rId2" action="ppaction://hlinkfile"/>
              </a:rPr>
              <a:t>  https://bm.ltongyu.fun</a:t>
            </a:r>
            <a:endParaRPr lang="en-US" altLang="zh-CN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notes={`我的汇报到这里，谢谢大家，欢迎提问。`}&gt;&#10;  &lt;Box style={{ width: 1280, height: 720, position: 'relative', background: 'linear-gradient(160deg, #0C0C16 0%, #14102E 60%, #0C0C16 100%)', overflow: 'hidden' }}&gt;&#10;    &lt;Image src=&quot;assets/cover_bg.png&quot; style={{ position: 'absolute', top: 0, left: 0, width: 1280, height: 720, objectFit: 'cover' }} /&gt;&#10;    &lt;Box style={{ position: 'absolute', inset: 0, background: 'linear-gradient(180deg, rgba(12,12,22,0.35) 0%, rgba(12,12,22,0.78) 100%)' }} /&gt;&#10;    &lt;Box style={{ position: 'absolute', right: 0, bottom: 0, width: 320, height: 120, background: 'rgba(12,12,22,0.92)', filter: 'blur(10px)' }} /&gt;&#10;&#10;    &lt;Box style={{ position: 'absolute', left: 0, right: 0, top: 90, bottom: 0, alignItems: 'center', gap: 26 }}&gt;&#10;      &lt;Text style={{ fontSize: 17, color: '#86868B', letterSpacing: 8, marginTop: 40 }}&gt;THANK YOU&lt;/Text&gt;&#10;      &lt;Text style={{ fontSize: 96, fontWeight: 'bold', backgroundImage: 'linear-gradient(180deg, #FFFFFF 0%, #B8B8C4 100%)', backgroundClip: 'text', color: 'transparent' }}&gt;&#10;        谢谢，欢迎提问。&#10;      &lt;/Text&gt;&#10;      &lt;Box style={{ flexDirection: 'row', gap: 14, marginTop: 16 }}&gt;&#10;        &lt;Box style={{ background: 'rgba(59,130,246,0.18)', border: '1px solid rgba(59,130,246,0.5)', borderRadius: 10, padding: '8px 16px' }}&gt;&#10;          &lt;Text style={{ fontSize: 14, color: '#DBEAFE' }}&gt;Q·K·V → model.py L43-61&lt;/Text&gt;&#10;        &lt;/Box&gt;&#10;        &lt;Box style={{ background: 'rgba(139,92,246,0.18)', border: '1px solid rgba(139,92,246,0.5)', borderRadius: 10, padding: '8px 16px' }}&gt;&#10;          &lt;Text style={{ fontSize: 14, color: '#EDE9FE' }}&gt;5 个超参数 → config.py L11-30&lt;/Text&gt;&#10;        &lt;/Box&gt;&#10;        &lt;Box style={{ background: 'rgba(245,245,247,0.12)', border: '1px solid rgba(245,245,247,0.3)', borderRadius: 10, padding: '8px 16px' }}&gt;&#10;          &lt;Text style={{ fontSize: 14, color: '#F5F5F7' }}&gt;测试准确率 82.58%&lt;/Text&gt;&#10;        &lt;/Box&gt;&#10;      &lt;/Box&gt;&#10;      &lt;Text style={{ fontSize: 15, color: '#86868B', marginTop: 10 }}&gt;备用速记：注意力=Q问·K对答案·V给内容 ｜ ViT=把图切成36个词喂给Transformer&lt;/Text&gt;&#10;    &lt;/Box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矩形 10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C0C16"/>
              </a:gs>
              <a:gs pos="60000">
                <a:srgbClr val="14102E"/>
              </a:gs>
              <a:gs pos="100000">
                <a:srgbClr val="0C0C16"/>
              </a:gs>
            </a:gsLst>
            <a:lin ang="4200000" scaled="1"/>
          </a:gradFill>
        </p:spPr>
        <p:txBody>
          <a:bodyPr/>
          <a:lstStyle/>
          <a:p>
            <a:endParaRPr/>
          </a:p>
        </p:txBody>
      </p:sp>
      <p:pic>
        <p:nvPicPr>
          <p:cNvPr id="111" name="图片 110"/>
          <p:cNvPicPr>
            <a:picLocks noChangeAspect="1"/>
          </p:cNvPicPr>
          <p:nvPr/>
        </p:nvPicPr>
        <p:blipFill>
          <a:blip r:embed="rId2"/>
          <a:srcRect t="7812" b="78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2" name="矩形 1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C0C16">
                  <a:alpha val="35000"/>
                </a:srgbClr>
              </a:gs>
              <a:gs pos="100000">
                <a:srgbClr val="0C0C16">
                  <a:alpha val="78000"/>
                </a:srgbClr>
              </a:gs>
            </a:gsLst>
            <a:lin ang="5400000" scaled="1"/>
          </a:gradFill>
        </p:spPr>
        <p:txBody>
          <a:bodyPr/>
          <a:lstStyle/>
          <a:p>
            <a:endParaRPr/>
          </a:p>
        </p:txBody>
      </p:sp>
      <p:sp>
        <p:nvSpPr>
          <p:cNvPr id="113" name="矩形 112"/>
          <p:cNvSpPr/>
          <p:nvPr/>
        </p:nvSpPr>
        <p:spPr>
          <a:xfrm>
            <a:off x="9144000" y="5715000"/>
            <a:ext cx="3048000" cy="1143000"/>
          </a:xfrm>
          <a:prstGeom prst="rect">
            <a:avLst/>
          </a:prstGeom>
          <a:solidFill>
            <a:srgbClr val="0C0C16">
              <a:alpha val="92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114" name="文本框 113" descr="{&quot;isTemplate&quot;:true,&quot;type&quot;:&quot;text&quot;}"/>
          <p:cNvSpPr txBox="1"/>
          <p:nvPr/>
        </p:nvSpPr>
        <p:spPr>
          <a:xfrm>
            <a:off x="5267325" y="1238250"/>
            <a:ext cx="165735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275" spc="600">
                <a:solidFill>
                  <a:srgbClr val="86868B"/>
                </a:solidFill>
                <a:latin typeface="微软雅黑" panose="020B0503020204020204" charset="-122"/>
                <a:ea typeface="微软雅黑" panose="020B0503020204020204" charset="-122"/>
              </a:rPr>
              <a:t>THANK YOU</a:t>
            </a:r>
          </a:p>
        </p:txBody>
      </p:sp>
      <p:sp>
        <p:nvSpPr>
          <p:cNvPr id="115" name="文本框 114" descr="{&quot;isTemplate&quot;:true,&quot;type&quot;:&quot;text&quot;}"/>
          <p:cNvSpPr txBox="1"/>
          <p:nvPr/>
        </p:nvSpPr>
        <p:spPr>
          <a:xfrm>
            <a:off x="2208530" y="1685925"/>
            <a:ext cx="7315200" cy="11049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altLang="zh-CN" sz="7200" b="1">
                <a:gradFill>
                  <a:gsLst>
                    <a:gs pos="0">
                      <a:srgbClr val="FFFFFF"/>
                    </a:gs>
                    <a:gs pos="100000">
                      <a:srgbClr val="B8B8C4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       </a:t>
            </a:r>
            <a:r>
              <a:rPr lang="zh-CN" sz="7200" b="1">
                <a:gradFill>
                  <a:gsLst>
                    <a:gs pos="0">
                      <a:srgbClr val="FFFFFF"/>
                    </a:gs>
                    <a:gs pos="100000">
                      <a:srgbClr val="B8B8C4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谢谢观看！</a:t>
            </a:r>
          </a:p>
        </p:txBody>
      </p:sp>
      <p:sp>
        <p:nvSpPr>
          <p:cNvPr id="116" name="圆角矩形 115"/>
          <p:cNvSpPr/>
          <p:nvPr/>
        </p:nvSpPr>
        <p:spPr>
          <a:xfrm>
            <a:off x="3133725" y="3190875"/>
            <a:ext cx="1943100" cy="314325"/>
          </a:xfrm>
          <a:prstGeom prst="roundRect">
            <a:avLst>
              <a:gd name="adj" fmla="val 30303"/>
            </a:avLst>
          </a:prstGeom>
          <a:solidFill>
            <a:srgbClr val="3B82F6">
              <a:alpha val="18000"/>
            </a:srgbClr>
          </a:solidFill>
          <a:ln w="12700">
            <a:solidFill>
              <a:srgbClr val="3B82F6">
                <a:alpha val="5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7" name="文本框 116" descr="{&quot;isTemplate&quot;:true,&quot;type&quot;:&quot;text&quot;}"/>
          <p:cNvSpPr txBox="1"/>
          <p:nvPr/>
        </p:nvSpPr>
        <p:spPr>
          <a:xfrm>
            <a:off x="3286125" y="3267075"/>
            <a:ext cx="16383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DBEAFE"/>
                </a:solidFill>
                <a:latin typeface="微软雅黑" panose="020B0503020204020204" charset="-122"/>
                <a:ea typeface="微软雅黑" panose="020B0503020204020204" charset="-122"/>
              </a:rPr>
              <a:t>Q·K·V → model.py L43-61</a:t>
            </a:r>
          </a:p>
        </p:txBody>
      </p:sp>
      <p:sp>
        <p:nvSpPr>
          <p:cNvPr id="118" name="圆角矩形 117"/>
          <p:cNvSpPr/>
          <p:nvPr/>
        </p:nvSpPr>
        <p:spPr>
          <a:xfrm>
            <a:off x="5210175" y="3190875"/>
            <a:ext cx="2238375" cy="314325"/>
          </a:xfrm>
          <a:prstGeom prst="roundRect">
            <a:avLst>
              <a:gd name="adj" fmla="val 30303"/>
            </a:avLst>
          </a:prstGeom>
          <a:solidFill>
            <a:srgbClr val="8B5CF6">
              <a:alpha val="18000"/>
            </a:srgbClr>
          </a:solidFill>
          <a:ln w="12700">
            <a:solidFill>
              <a:srgbClr val="8B5CF6">
                <a:alpha val="5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9" name="文本框 118" descr="{&quot;isTemplate&quot;:true,&quot;type&quot;:&quot;text&quot;}"/>
          <p:cNvSpPr txBox="1"/>
          <p:nvPr/>
        </p:nvSpPr>
        <p:spPr>
          <a:xfrm>
            <a:off x="5362575" y="3267075"/>
            <a:ext cx="19335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EDE9FE"/>
                </a:solidFill>
                <a:latin typeface="微软雅黑" panose="020B0503020204020204" charset="-122"/>
                <a:ea typeface="微软雅黑" panose="020B0503020204020204" charset="-122"/>
              </a:rPr>
              <a:t>5 </a:t>
            </a:r>
            <a:r>
              <a:rPr lang="zh-CN" sz="1050">
                <a:solidFill>
                  <a:srgbClr val="EDE9FE"/>
                </a:solidFill>
                <a:latin typeface="微软雅黑" panose="020B0503020204020204" charset="-122"/>
                <a:ea typeface="微软雅黑" panose="020B0503020204020204" charset="-122"/>
              </a:rPr>
              <a:t>个超参数</a:t>
            </a:r>
            <a:r>
              <a:rPr lang="en-US" sz="1050">
                <a:solidFill>
                  <a:srgbClr val="EDE9FE"/>
                </a:solidFill>
                <a:latin typeface="微软雅黑" panose="020B0503020204020204" charset="-122"/>
                <a:ea typeface="微软雅黑" panose="020B0503020204020204" charset="-122"/>
              </a:rPr>
              <a:t> → config.py L11-30</a:t>
            </a:r>
          </a:p>
        </p:txBody>
      </p:sp>
      <p:sp>
        <p:nvSpPr>
          <p:cNvPr id="120" name="圆角矩形 119"/>
          <p:cNvSpPr/>
          <p:nvPr/>
        </p:nvSpPr>
        <p:spPr>
          <a:xfrm>
            <a:off x="7581900" y="3190875"/>
            <a:ext cx="1476375" cy="314325"/>
          </a:xfrm>
          <a:prstGeom prst="roundRect">
            <a:avLst>
              <a:gd name="adj" fmla="val 30303"/>
            </a:avLst>
          </a:prstGeom>
          <a:solidFill>
            <a:srgbClr val="F5F5F7">
              <a:alpha val="12000"/>
            </a:srgbClr>
          </a:solidFill>
          <a:ln w="12700">
            <a:solidFill>
              <a:srgbClr val="F5F5F7">
                <a:alpha val="3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1" name="文本框 120" descr="{&quot;isTemplate&quot;:true,&quot;type&quot;:&quot;text&quot;}"/>
          <p:cNvSpPr txBox="1"/>
          <p:nvPr/>
        </p:nvSpPr>
        <p:spPr>
          <a:xfrm>
            <a:off x="7734300" y="3267075"/>
            <a:ext cx="11715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测试准确率</a:t>
            </a:r>
            <a:r>
              <a:rPr lang="en-US" sz="1050">
                <a:solidFill>
                  <a:srgbClr val="F5F5F7"/>
                </a:solidFill>
                <a:latin typeface="微软雅黑" panose="020B0503020204020204" charset="-122"/>
                <a:ea typeface="微软雅黑" panose="020B0503020204020204" charset="-122"/>
              </a:rPr>
              <a:t> 82.58%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41.5,&quot;left&quot;:52.5,&quot;top&quot;:134.25,&quot;width&quot;:462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41.5,&quot;left&quot;:52.5,&quot;top&quot;:134.25,&quot;width&quot;:462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41.5,&quot;left&quot;:52.5,&quot;top&quot;:134.25,&quot;width&quot;:462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41.5,&quot;left&quot;:52.5,&quot;top&quot;:134.25,&quot;width&quot;:462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41.5,&quot;left&quot;:52.5,&quot;top&quot;:134.25,&quot;width&quot;:462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41.5,&quot;left&quot;:52.5,&quot;top&quot;:134.25,&quot;width&quot;:462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41.5,&quot;left&quot;:52.5,&quot;top&quot;:134.25,&quot;width&quot;:462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41.5,&quot;left&quot;:52.5,&quot;top&quot;:134.25,&quot;width&quot;:462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41.5,&quot;left&quot;:52.5,&quot;top&quot;:134.25,&quot;width&quot;:462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41.5,&quot;left&quot;:52.5,&quot;top&quot;:134.25,&quot;width&quot;:462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41.5,&quot;left&quot;:52.5,&quot;top&quot;:134.25,&quot;width&quot;:462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41.5,&quot;left&quot;:52.5,&quot;top&quot;:134.25,&quot;width&quot;:462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44,&quot;left&quot;:562.5,&quot;top&quot;:138.75,&quot;width&quot;:345}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44,&quot;left&quot;:562.5,&quot;top&quot;:138.75,&quot;width&quot;:345}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44,&quot;left&quot;:562.5,&quot;top&quot;:138.75,&quot;width&quot;:345}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44,&quot;left&quot;:562.5,&quot;top&quot;:138.75,&quot;width&quot;:345}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44,&quot;left&quot;:562.5,&quot;top&quot;:138.75,&quot;width&quot;:345}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44,&quot;left&quot;:562.5,&quot;top&quot;:138.75,&quot;width&quot;:345}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44,&quot;left&quot;:562.5,&quot;top&quot;:138.75,&quot;width&quot;:345}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44,&quot;left&quot;:562.5,&quot;top&quot;:138.75,&quot;width&quot;:345}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44,&quot;left&quot;:562.5,&quot;top&quot;:138.75,&quot;width&quot;:345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2051</Words>
  <Application>Microsoft Office PowerPoint</Application>
  <PresentationFormat>宽屏</PresentationFormat>
  <Paragraphs>173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5" baseType="lpstr">
      <vt:lpstr>微软雅黑</vt:lpstr>
      <vt:lpstr>Arial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tongyu liu</cp:lastModifiedBy>
  <cp:revision>26</cp:revision>
  <dcterms:created xsi:type="dcterms:W3CDTF">2026-09-10T16:02:00Z</dcterms:created>
  <dcterms:modified xsi:type="dcterms:W3CDTF">2026-09-10T16:39:52Z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2A2CC7AFF1D549AE8C779BF854180EAA_12</vt:lpwstr>
  </property>
  <property fmtid="{D5CDD505-2E9C-101B-9397-08002B2CF9AE}" pid="3" name="KSOProductBuildVer">
    <vt:lpwstr>2052-12.1.0.26375</vt:lpwstr>
  </property>
</Properties>
</file>